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26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6" r:id="rId12"/>
    <p:sldId id="25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8" r:id="rId22"/>
    <p:sldId id="277" r:id="rId23"/>
    <p:sldId id="274" r:id="rId24"/>
    <p:sldId id="27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22044-236A-4BE5-8674-DDB08164FB3B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3CDB-7713-4075-BF6C-5C2E72BEC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91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CDB-7713-4075-BF6C-5C2E72BEC3D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52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11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4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123A3-BD0F-4145-956F-1E645D3EC1EA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7378A-5686-4408-9B50-0EACBF7E6A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502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C1C19-D0A5-4CAC-B1BB-AE47EB55B8ED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3EF2-5714-48D0-A10D-6647D6BFF5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036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C7B46-CF65-4B47-A207-A902572E36A8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45A76-D617-48CC-8B1E-9E74928202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967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E045A-BEDA-43A9-9AB6-F0C357691EB5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7885C-C8A6-4E49-A4EC-A1DA4DBD50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515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72E61-4186-461E-9804-9DB00A895334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24832-EB2E-43B3-9C4C-2C05F00C1D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9453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F075-E785-48D8-A151-91C54FE6A784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29C74-D195-4258-B902-5FE09C1BA2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70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9F33-FC94-4801-95C7-5E776FFBE9CB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35DCC-F949-440F-95EA-825C702D53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6235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E4E8C-3AD9-4F61-9920-2A79BEA4161F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F6CD3-E49F-4BF6-AD6A-6E035933A4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147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5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6334-3696-49E7-BCE2-569C7050B50A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DF58C-DBF6-4945-8AED-CF05029116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093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5F674-B5D5-4480-8856-8860DAAC1ADF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A26CB-3F02-466A-AF0F-C36D17CA68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158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505B-DBD4-411E-9569-CE7D5CC8FE1F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ED6C0-1FC1-4B2C-B54D-FB4FFF176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322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0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6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7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18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40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0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9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A0CC0-F3AF-4AA4-8E65-16C1CC587D04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6793-41E1-416B-827B-BAA839F42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87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4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C88B75-06F0-45BE-BCD8-AE5611E7A2A9}" type="datetimeFigureOut">
              <a:rPr lang="ru-RU"/>
              <a:pPr>
                <a:defRPr/>
              </a:pPr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48E5DC0-3A7D-4B65-BB40-FBB6A99C28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0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hyperlink" Target="https://icoola.ua/ru/blog/kyiv-misto-zbrudnim-povitrya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coola.ua/ru/blog/kyiv-misto-zbrudnim-povitrya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coola.ua/ru/blog/kyiv-misto-zbrudnim-povitrya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072" y="170688"/>
            <a:ext cx="2670048" cy="330684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089021" y="-2413217"/>
            <a:ext cx="0" cy="122880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14363" y="3883909"/>
            <a:ext cx="117493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ЭКОЛОГИЧЕСКИЙ ПРОЕКТ</a:t>
            </a:r>
          </a:p>
          <a:p>
            <a:pPr algn="ctr"/>
            <a:r>
              <a:rPr lang="ru-RU" altLang="ru-RU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«</a:t>
            </a:r>
            <a:r>
              <a:rPr lang="ru-RU" altLang="ru-RU" sz="5400" b="1" dirty="0" smtClean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ЭКО-ТРАЕКТОРИЯ</a:t>
            </a:r>
            <a:r>
              <a:rPr lang="ru-RU" altLang="ru-RU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24</a:t>
            </a:r>
            <a:r>
              <a:rPr lang="ru-RU" altLang="ru-RU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 </a:t>
            </a:r>
            <a:endParaRPr lang="ru-RU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4096" y="5891480"/>
            <a:ext cx="5327904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</a:t>
            </a:r>
            <a:endParaRPr lang="ru-RU" sz="1867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 МАОУ СШ №24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Боровко Ольга Сергеевна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46553" y="5891480"/>
            <a:ext cx="679205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67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АВТОРЫ ПРОЕКТА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Рафиков Андрей, Осипович Алексей, Бабкина Анна, Майлов Тимур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745502" y="5748419"/>
            <a:ext cx="0" cy="9120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2060110" y="2223009"/>
            <a:ext cx="172911" cy="15875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 descr="https://avatars.mds.yandex.net/i?id=384932a2d47c0ba949f91ae38f504a9f6ce44d10-12423254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617608"/>
            <a:ext cx="2401824" cy="229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2086356" y="2498797"/>
            <a:ext cx="632460" cy="449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://ds.odes.obr55.ru/files/2021/10/%D0%B0%D0%BA%D1%86%D0%B8%D1%8F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28" y="-106941"/>
            <a:ext cx="7962138" cy="3584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2071139" y="0"/>
            <a:ext cx="91048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0" i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Инициативная группа</a:t>
            </a:r>
            <a:endParaRPr lang="ru-RU" sz="6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https://avatars.mds.yandex.net/i?id=384932a2d47c0ba949f91ae38f504a9f6ce44d10-12423254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8" y="69157"/>
            <a:ext cx="1688061" cy="158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438679" y="1272886"/>
            <a:ext cx="632460" cy="449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899" y="1082040"/>
            <a:ext cx="2326374" cy="3410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959" y="1873454"/>
            <a:ext cx="2353402" cy="3608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029" y="1272886"/>
            <a:ext cx="3031816" cy="3860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00" y="2219392"/>
            <a:ext cx="2315172" cy="3493521"/>
          </a:xfrm>
          <a:prstGeom prst="rect">
            <a:avLst/>
          </a:prstGeom>
        </p:spPr>
      </p:pic>
      <p:sp>
        <p:nvSpPr>
          <p:cNvPr id="10" name="TextBox 58"/>
          <p:cNvSpPr txBox="1">
            <a:spLocks noChangeArrowheads="1"/>
          </p:cNvSpPr>
          <p:nvPr/>
        </p:nvSpPr>
        <p:spPr bwMode="auto">
          <a:xfrm>
            <a:off x="9508777" y="4559366"/>
            <a:ext cx="22139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Тимур!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О себе: «Идейный вдохновитель, ну или просто – ДАВАЙТЕ С НАМИ-обещаю будет КРУТО!»</a:t>
            </a:r>
            <a:endParaRPr lang="ru-RU" sz="1400" dirty="0"/>
          </a:p>
        </p:txBody>
      </p:sp>
      <p:sp>
        <p:nvSpPr>
          <p:cNvPr id="11" name="TextBox 58"/>
          <p:cNvSpPr txBox="1">
            <a:spLocks noChangeArrowheads="1"/>
          </p:cNvSpPr>
          <p:nvPr/>
        </p:nvSpPr>
        <p:spPr bwMode="auto">
          <a:xfrm>
            <a:off x="455000" y="5840507"/>
            <a:ext cx="23990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00B050"/>
                </a:solidFill>
              </a:rPr>
              <a:t>Андрей!</a:t>
            </a:r>
          </a:p>
          <a:p>
            <a:pPr algn="ctr"/>
            <a:r>
              <a:rPr lang="ru-RU" sz="1400" dirty="0" smtClean="0">
                <a:solidFill>
                  <a:srgbClr val="00B050"/>
                </a:solidFill>
              </a:rPr>
              <a:t>О себе: «</a:t>
            </a:r>
            <a:r>
              <a:rPr lang="ru-RU" sz="1400" dirty="0" err="1" smtClean="0">
                <a:solidFill>
                  <a:srgbClr val="00B050"/>
                </a:solidFill>
              </a:rPr>
              <a:t>КрасавчЕк</a:t>
            </a:r>
            <a:r>
              <a:rPr lang="ru-RU" sz="1400" dirty="0" smtClean="0">
                <a:solidFill>
                  <a:srgbClr val="00B050"/>
                </a:solidFill>
              </a:rPr>
              <a:t>! Расскажу, как помочь окружающей природе»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12" name="TextBox 58"/>
          <p:cNvSpPr txBox="1">
            <a:spLocks noChangeArrowheads="1"/>
          </p:cNvSpPr>
          <p:nvPr/>
        </p:nvSpPr>
        <p:spPr bwMode="auto">
          <a:xfrm>
            <a:off x="3704018" y="5251863"/>
            <a:ext cx="22139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Алексей!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 себе: «Казанова! Дам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лайф-хак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о бережном отношении к природе в городской среде»  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otvet.imgsmail.ru/download/16835707_4253000600080b424a152834ad30a0a8_80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069">
            <a:off x="7938600" y="1318591"/>
            <a:ext cx="612278" cy="59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58"/>
          <p:cNvSpPr txBox="1">
            <a:spLocks noChangeArrowheads="1"/>
          </p:cNvSpPr>
          <p:nvPr/>
        </p:nvSpPr>
        <p:spPr bwMode="auto">
          <a:xfrm>
            <a:off x="6586225" y="5560599"/>
            <a:ext cx="249614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E763BB"/>
                </a:solidFill>
              </a:rPr>
              <a:t>Анна!</a:t>
            </a:r>
          </a:p>
          <a:p>
            <a:pPr algn="ctr"/>
            <a:r>
              <a:rPr lang="ru-RU" sz="1400" dirty="0" smtClean="0">
                <a:solidFill>
                  <a:srgbClr val="E763BB"/>
                </a:solidFill>
              </a:rPr>
              <a:t>О себе: «Богиня! Покажу как мы можем популяризировать экологическое движение»  </a:t>
            </a:r>
            <a:endParaRPr lang="ru-RU" sz="1400" dirty="0">
              <a:solidFill>
                <a:srgbClr val="E763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2357466" y="412490"/>
            <a:ext cx="91048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0" i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НАШ ПЛАН ДЕЙСТВИЙ: </a:t>
            </a:r>
            <a:endParaRPr lang="ru-RU" sz="6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https://avatars.mds.yandex.net/i?id=384932a2d47c0ba949f91ae38f504a9f6ce44d10-12423254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8" y="69157"/>
            <a:ext cx="1688061" cy="158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438679" y="1272886"/>
            <a:ext cx="632460" cy="449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72955" y="1845978"/>
            <a:ext cx="8492955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0" marR="921385">
              <a:lnSpc>
                <a:spcPct val="115000"/>
              </a:lnSpc>
              <a:spcBef>
                <a:spcPts val="385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команды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единомышленников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базе СШ №24 г. Красноярска (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3г,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педагоги, родительское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сообщество, все кто желает)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0" marR="921385">
              <a:lnSpc>
                <a:spcPct val="115000"/>
              </a:lnSpc>
              <a:spcBef>
                <a:spcPts val="385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эмблемы,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принятие Положения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сообщества, подготовка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стенда в классе,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реквизита</a:t>
            </a:r>
          </a:p>
          <a:p>
            <a:pPr marL="825500" marR="921385">
              <a:lnSpc>
                <a:spcPct val="115000"/>
              </a:lnSpc>
              <a:spcBef>
                <a:spcPts val="385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плана мероприятий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общественного движения</a:t>
            </a:r>
          </a:p>
          <a:p>
            <a:pPr marL="825500" marR="921385">
              <a:lnSpc>
                <a:spcPct val="115000"/>
              </a:lnSpc>
              <a:spcBef>
                <a:spcPts val="385"/>
              </a:spcBef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подготовка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77" y="2253167"/>
            <a:ext cx="2775523" cy="4508464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469322" y="1722466"/>
            <a:ext cx="3603914" cy="5569867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370" y="1845978"/>
            <a:ext cx="3628940" cy="502853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</a:t>
            </a: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аправления деятельности</a:t>
            </a:r>
            <a:endParaRPr lang="ru-RU" sz="4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6" name="Рисунок 5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9656" y="2158572"/>
            <a:ext cx="2950634" cy="13491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ЭКО-ПРОСВЕЩЕНИЕ И ПОВЫШЕНИЕ СТЕПЕНИ ИНФОРМИРОВАННОСТИ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40748" y="2148896"/>
            <a:ext cx="2964489" cy="13588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ЭКО-МАРКЕЙТИНГ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РАБОТА С СМИ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5695" y="2148895"/>
            <a:ext cx="2959870" cy="13588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ГЕЙМИФИКАЦИЯ И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ЭКО-ТВОРЧЕСТВО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06023" y="2120119"/>
            <a:ext cx="2918690" cy="13875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ТУРИЗМ И «ПОЛЕЗНЫЕ ЭКО-ПРИВЫЧКИ»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i.pinimg.com/originals/61/6e/96/616e961a9702a1e1d6cf0332fd8217b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01" y="1627938"/>
            <a:ext cx="320943" cy="44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i.ytimg.com/vi/4YEaA0VudLM/maxresdefaul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1369" r="27650" b="2850"/>
          <a:stretch/>
        </p:blipFill>
        <p:spPr bwMode="auto">
          <a:xfrm>
            <a:off x="4379152" y="1534289"/>
            <a:ext cx="487680" cy="576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i.ytimg.com/vi/TWzKYVn4ASQ/maxresdefault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0" t="1824" r="23162" b="3306"/>
          <a:stretch/>
        </p:blipFill>
        <p:spPr bwMode="auto">
          <a:xfrm>
            <a:off x="7404640" y="1523176"/>
            <a:ext cx="538633" cy="587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sun9-3.userapi.com/impg/0AA9CeL79rror1BxFN4G3rK-M0XBsD8QOl0mFw/zfPwGgwfXTw.jpg?size=600x600&amp;quality=96&amp;sign=d2d3daca9022b6b720042d3200339618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668" y="1523176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un9-67.userapi.com/impg/veAWJrCD_lLHUkiX3z23Fmpn96zkhEX4z7cH2Q/uwVxE3awPZA.jpg?size=1125x968&amp;quality=95&amp;sign=4329d0d80d9af2991632dc06c22c791b&amp;c_uniq_tag=fIbpO3AS5e26hTN4dlutXt7ag3E0Nqh_khni2SjIFh0&amp;type=album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683" r="9941" b="5639"/>
          <a:stretch/>
        </p:blipFill>
        <p:spPr bwMode="auto">
          <a:xfrm>
            <a:off x="512554" y="4131990"/>
            <a:ext cx="1589609" cy="17642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493817" y="4131990"/>
            <a:ext cx="9291783" cy="1880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ЭКОЛОГИЧЕСКОГО АТЛАСА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РАЙОНА ГОРОДА КРАСНОЯРСКА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90903" y="6235423"/>
            <a:ext cx="9733893" cy="553504"/>
          </a:xfrm>
          <a:prstGeom prst="roundRect">
            <a:avLst/>
          </a:prstGeom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УЧАСТИЮ !!!!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8"/>
          <p:cNvSpPr txBox="1">
            <a:spLocks noChangeArrowheads="1"/>
          </p:cNvSpPr>
          <p:nvPr/>
        </p:nvSpPr>
        <p:spPr bwMode="auto">
          <a:xfrm>
            <a:off x="233601" y="3614901"/>
            <a:ext cx="262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00B050"/>
                </a:solidFill>
              </a:rPr>
              <a:t>Любознательный: Тимур!</a:t>
            </a:r>
          </a:p>
        </p:txBody>
      </p:sp>
      <p:sp>
        <p:nvSpPr>
          <p:cNvPr id="20" name="TextBox 58"/>
          <p:cNvSpPr txBox="1">
            <a:spLocks noChangeArrowheads="1"/>
          </p:cNvSpPr>
          <p:nvPr/>
        </p:nvSpPr>
        <p:spPr bwMode="auto">
          <a:xfrm>
            <a:off x="3339330" y="3601663"/>
            <a:ext cx="2399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00B050"/>
                </a:solidFill>
              </a:rPr>
              <a:t>Вдохновляющая: Анна!</a:t>
            </a:r>
          </a:p>
        </p:txBody>
      </p:sp>
      <p:sp>
        <p:nvSpPr>
          <p:cNvPr id="21" name="TextBox 58"/>
          <p:cNvSpPr txBox="1">
            <a:spLocks noChangeArrowheads="1"/>
          </p:cNvSpPr>
          <p:nvPr/>
        </p:nvSpPr>
        <p:spPr bwMode="auto">
          <a:xfrm>
            <a:off x="6428893" y="3584735"/>
            <a:ext cx="2399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00B050"/>
                </a:solidFill>
              </a:rPr>
              <a:t>Идейный: Андрей!</a:t>
            </a:r>
          </a:p>
        </p:txBody>
      </p:sp>
      <p:sp>
        <p:nvSpPr>
          <p:cNvPr id="22" name="TextBox 58"/>
          <p:cNvSpPr txBox="1">
            <a:spLocks noChangeArrowheads="1"/>
          </p:cNvSpPr>
          <p:nvPr/>
        </p:nvSpPr>
        <p:spPr bwMode="auto">
          <a:xfrm>
            <a:off x="9436460" y="3584734"/>
            <a:ext cx="2553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400" dirty="0" smtClean="0">
                <a:solidFill>
                  <a:srgbClr val="00B050"/>
                </a:solidFill>
              </a:rPr>
              <a:t>Деятельный: Алексей!</a:t>
            </a:r>
          </a:p>
        </p:txBody>
      </p:sp>
    </p:spTree>
    <p:extLst>
      <p:ext uri="{BB962C8B-B14F-4D97-AF65-F5344CB8AC3E}">
        <p14:creationId xmlns:p14="http://schemas.microsoft.com/office/powerpoint/2010/main" val="411141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</a:t>
            </a:r>
            <a:endParaRPr lang="ru-RU" sz="4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Рисунок 3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78691" y="1534289"/>
            <a:ext cx="8146087" cy="929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ЭКО-ПРОСВЕЩЕНИЕ И ПОВЫШЕНИЕ СТЕПЕНИ ИНФОРМИРОВАННОСТИ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134" y="1492887"/>
            <a:ext cx="3201676" cy="520069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49766" y="2504723"/>
            <a:ext cx="8497069" cy="4353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ПРОСВЕТИТЕЛЬСКИЕ ТРЕКИ НА ЭКО-ТЕМЫ: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мусора»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люкс: как знаменитые бренды помогают планете»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«Фантастик Пластик»: дизайнерские предметы из переработанных отходов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популяций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и здоровье человека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принципы рационального природопользования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моего города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можем помочь экологии в среде, где обитаем?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тебя есть вопрос по экологии- сформулируй, и я помогу тебе ответить на него на следующей лекции!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Посильное участие в других направлениях деятельности.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 за создание экологического атласа Советского района.</a:t>
            </a:r>
          </a:p>
          <a:p>
            <a:pPr marL="342900" indent="-342900">
              <a:buFont typeface="+mj-lt"/>
              <a:buAutoNum type="arabicPeriod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</a:t>
            </a:r>
            <a:endParaRPr lang="ru-RU" sz="4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Рисунок 3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9767" y="1606010"/>
            <a:ext cx="8146087" cy="929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ЭКО-МАРКЕЙТИНГ, РАБОТА СО СМИ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9767" y="2688961"/>
            <a:ext cx="8146088" cy="4169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 ДЕЯТЕЛЬНОСТИ: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«Эко-Траектория24»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команды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черлидинга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экологического движения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Эко-Траектория24»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 музыкальное представление нашей группы на всех мероприятиях (выездных 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Организация работы с интернет-контентом о проекте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Презентация инициативной группы на ТВ.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Посильное участие в других направлениях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Отвечаю за создание экологического атласа Советского района.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670" y="393853"/>
            <a:ext cx="1794911" cy="6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</a:t>
            </a:r>
            <a:endParaRPr lang="ru-RU" sz="4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Рисунок 3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9767" y="1606010"/>
            <a:ext cx="8146087" cy="929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ГЕЙМИФИКАЦИЯ 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ЭКО-ТВОРЧЕСТВО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9767" y="2688961"/>
            <a:ext cx="8146088" cy="4169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 ДЕЯТЕЛЬНОСТИ: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мероприятий с обучающимися.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 Как сортировать мусор?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Куда можно сдать ненужные вещи? Какие вещи можно сдать? И зачем это нам?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Ответственный за рубрику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амоделкин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: полезные вещи своими руками.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1.4. Раздельный сбор мусора в соответствии с международными стандартами прямо в классе!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1.5. «Добрые крышечки» по-нашему!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Посильное участие в других направлениях деятельности 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Отвечаю за создание экологического атласа Советского района.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444" y="1948873"/>
            <a:ext cx="3241047" cy="469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</a:t>
            </a:r>
            <a:endParaRPr lang="ru-RU" sz="4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Рисунок 3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9767" y="1606010"/>
            <a:ext cx="8146087" cy="929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ТУРИЗМ И «ПОЛЕЗНЫЕ ЭКО-ПРИВЫЧКИ»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9767" y="2688961"/>
            <a:ext cx="8146088" cy="4169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 работе: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выездных мероприятий с ребятами.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 Узнаете о сортировочном комплексе в городе Красноярск.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Научу играть в «полезные игры».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1.3. Эко-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1.4. Посетим Государственный центр стандартизации и испытаний в Красноярском крае.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1.5. Подружимся с эко-центром «Круговорот».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1.6. Узнаем, что думают о нашем проекте в других школах города.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Посильное участие в других направлениях работы.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Отвечаю за создание экологического атласа Советского района.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92" y="1255086"/>
            <a:ext cx="2643575" cy="56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</a:t>
            </a:r>
            <a:endParaRPr lang="ru-RU" sz="4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4" name="Рисунок 3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6183" y="1696470"/>
            <a:ext cx="11813308" cy="13174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ЭКОЛОГИЧЕСКОГО АТЛАСА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РАЙОНА ГОРОДА КРАСНОЯРСКА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638" y="3289744"/>
            <a:ext cx="3735417" cy="1402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ЗАДАНИЕ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–см список!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98436" y="4967884"/>
            <a:ext cx="3735417" cy="1402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мая 2024  (к уроку «Разговоры о важном»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79500" y="3289744"/>
            <a:ext cx="3735417" cy="1402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ПОЛУЧИМ?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СОБЕРЕМ ЭКО-ИНФО О ВАЖНЕЙШЕМ РАЙОНЕ ГОРОДА КРАСНОЯРСКА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09164" y="4967884"/>
            <a:ext cx="4011507" cy="1402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ПРОАНАЛИЗИРУЕМ ИНФО И НАПИШЕМ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АДМИНИСТРАЦИИ РАЙОНА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>
            <a:off x="729673" y="4692074"/>
            <a:ext cx="1588654" cy="10714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 flipV="1">
            <a:off x="4701309" y="3990909"/>
            <a:ext cx="997527" cy="9769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endCxn id="10" idx="1"/>
          </p:cNvCxnSpPr>
          <p:nvPr/>
        </p:nvCxnSpPr>
        <p:spPr>
          <a:xfrm rot="16200000" flipH="1">
            <a:off x="6566766" y="4726650"/>
            <a:ext cx="976975" cy="9078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6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404783"/>
              </p:ext>
            </p:extLst>
          </p:nvPr>
        </p:nvGraphicFramePr>
        <p:xfrm>
          <a:off x="120418" y="1468581"/>
          <a:ext cx="11923800" cy="29554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8202">
                  <a:extLst>
                    <a:ext uri="{9D8B030D-6E8A-4147-A177-3AD203B41FA5}">
                      <a16:colId xmlns="" xmlns:a16="http://schemas.microsoft.com/office/drawing/2014/main" val="2529576189"/>
                    </a:ext>
                  </a:extLst>
                </a:gridCol>
                <a:gridCol w="6346055">
                  <a:extLst>
                    <a:ext uri="{9D8B030D-6E8A-4147-A177-3AD203B41FA5}">
                      <a16:colId xmlns="" xmlns:a16="http://schemas.microsoft.com/office/drawing/2014/main" val="3677988439"/>
                    </a:ext>
                  </a:extLst>
                </a:gridCol>
                <a:gridCol w="1138889">
                  <a:extLst>
                    <a:ext uri="{9D8B030D-6E8A-4147-A177-3AD203B41FA5}">
                      <a16:colId xmlns="" xmlns:a16="http://schemas.microsoft.com/office/drawing/2014/main" val="2035385040"/>
                    </a:ext>
                  </a:extLst>
                </a:gridCol>
                <a:gridCol w="3620654">
                  <a:extLst>
                    <a:ext uri="{9D8B030D-6E8A-4147-A177-3AD203B41FA5}">
                      <a16:colId xmlns="" xmlns:a16="http://schemas.microsoft.com/office/drawing/2014/main" val="1717541726"/>
                    </a:ext>
                  </a:extLst>
                </a:gridCol>
              </a:tblGrid>
              <a:tr h="32005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 оценки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(если нужно)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9948060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расположения улицы ( географическое)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6091628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Перечислить техногенные объекты,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расположенные на улице (заводы, предприятия, ТЭЦ и пр.)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4560207"/>
                  </a:ext>
                </a:extLst>
              </a:tr>
              <a:tr h="39727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субъективную оценку: чистая ли улица? Много ли мусора ты нашел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земле? 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4441347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 ли зелени,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насаждений?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7994748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ли вблизи парк, сквер? Насколько территория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благоустроена?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7993921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соц.опрос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жителей улицы: считают ли они улицу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экологичной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чел) да/нет (уточнить причину)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0202557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урн установлено? (примерно) Переполнены ли мусорные баки на улице вблизи подъездов?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91207069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120419" y="117052"/>
            <a:ext cx="11701781" cy="621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ЗАДАНИЕ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0418" y="778577"/>
            <a:ext cx="11701781" cy="621857"/>
          </a:xfrm>
          <a:prstGeom prst="roundRect">
            <a:avLst/>
          </a:prstGeom>
          <a:ln>
            <a:solidFill>
              <a:schemeClr val="accent6">
                <a:alpha val="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улицы: _____________________________________________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31462"/>
              </p:ext>
            </p:extLst>
          </p:nvPr>
        </p:nvGraphicFramePr>
        <p:xfrm>
          <a:off x="120418" y="4439188"/>
          <a:ext cx="11923799" cy="2262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8202">
                  <a:extLst>
                    <a:ext uri="{9D8B030D-6E8A-4147-A177-3AD203B41FA5}">
                      <a16:colId xmlns="" xmlns:a16="http://schemas.microsoft.com/office/drawing/2014/main" val="2529576189"/>
                    </a:ext>
                  </a:extLst>
                </a:gridCol>
                <a:gridCol w="6339635">
                  <a:extLst>
                    <a:ext uri="{9D8B030D-6E8A-4147-A177-3AD203B41FA5}">
                      <a16:colId xmlns="" xmlns:a16="http://schemas.microsoft.com/office/drawing/2014/main" val="3677988439"/>
                    </a:ext>
                  </a:extLst>
                </a:gridCol>
                <a:gridCol w="1145309">
                  <a:extLst>
                    <a:ext uri="{9D8B030D-6E8A-4147-A177-3AD203B41FA5}">
                      <a16:colId xmlns="" xmlns:a16="http://schemas.microsoft.com/office/drawing/2014/main" val="2035385040"/>
                    </a:ext>
                  </a:extLst>
                </a:gridCol>
                <a:gridCol w="3620653">
                  <a:extLst>
                    <a:ext uri="{9D8B030D-6E8A-4147-A177-3AD203B41FA5}">
                      <a16:colId xmlns="" xmlns:a16="http://schemas.microsoft.com/office/drawing/2014/main" val="1717541726"/>
                    </a:ext>
                  </a:extLst>
                </a:gridCol>
              </a:tblGrid>
              <a:tr h="3730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много маршрутов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предусмотрено на улице ? (автобусных, троллейбусных, трамвайных)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9948060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примерно домов расположено на улице?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6091628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ли река вблизи улицы? Водоем?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4560207"/>
                  </a:ext>
                </a:extLst>
              </a:tr>
              <a:tr h="39727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Нарисуй схематически улицу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4441347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Сделай вывод об увиденном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7994748"/>
                  </a:ext>
                </a:extLst>
              </a:tr>
              <a:tr h="37301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Заметки.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7993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45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419" y="117052"/>
            <a:ext cx="11701781" cy="621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РАБОТАЕМ С РЕЗУЛЬТАТАМИ ИССЛЕДОВАНИЯ!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20432" r="1127" b="13669"/>
          <a:stretch/>
        </p:blipFill>
        <p:spPr>
          <a:xfrm>
            <a:off x="6123709" y="4322614"/>
            <a:ext cx="4073236" cy="2115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900" r="-1536"/>
          <a:stretch/>
        </p:blipFill>
        <p:spPr>
          <a:xfrm>
            <a:off x="5251448" y="1166090"/>
            <a:ext cx="3052042" cy="2729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1" r="2813"/>
          <a:stretch/>
        </p:blipFill>
        <p:spPr>
          <a:xfrm>
            <a:off x="8830145" y="1142998"/>
            <a:ext cx="2918510" cy="2775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4" r="-1603"/>
          <a:stretch/>
        </p:blipFill>
        <p:spPr>
          <a:xfrm>
            <a:off x="258964" y="1535545"/>
            <a:ext cx="4857982" cy="45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48823" y="1657708"/>
            <a:ext cx="1058449" cy="1553321"/>
            <a:chOff x="51974" y="2344596"/>
            <a:chExt cx="793837" cy="116499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1974" y="2344596"/>
              <a:ext cx="793837" cy="1054039"/>
              <a:chOff x="103085" y="2202836"/>
              <a:chExt cx="793837" cy="105403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03085" y="2202836"/>
                <a:ext cx="793837" cy="1054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0666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73281" y="3034829"/>
                <a:ext cx="684000" cy="108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2" name="Равнобедренный треугольник 11"/>
            <p:cNvSpPr/>
            <p:nvPr/>
          </p:nvSpPr>
          <p:spPr>
            <a:xfrm flipV="1">
              <a:off x="288897" y="3286136"/>
              <a:ext cx="263994" cy="223450"/>
            </a:xfrm>
            <a:prstGeom prst="triangle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-46093" y="3503891"/>
            <a:ext cx="1058449" cy="1405386"/>
            <a:chOff x="3403203" y="2457094"/>
            <a:chExt cx="793837" cy="1054039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403203" y="2457094"/>
              <a:ext cx="793837" cy="1054039"/>
              <a:chOff x="3403203" y="2315334"/>
              <a:chExt cx="793837" cy="105403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3403203" y="2315334"/>
                <a:ext cx="793837" cy="1054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0666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3432413" y="3144376"/>
                <a:ext cx="684000" cy="108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7" name="Равнобедренный треугольник 16"/>
            <p:cNvSpPr/>
            <p:nvPr/>
          </p:nvSpPr>
          <p:spPr>
            <a:xfrm flipV="1">
              <a:off x="3418237" y="3286136"/>
              <a:ext cx="263994" cy="223450"/>
            </a:xfrm>
            <a:prstGeom prst="triangle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39901" y="5183368"/>
            <a:ext cx="1058449" cy="1441423"/>
            <a:chOff x="6498828" y="2428519"/>
            <a:chExt cx="793837" cy="108106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498828" y="2428519"/>
              <a:ext cx="793837" cy="1054039"/>
              <a:chOff x="6498828" y="2286759"/>
              <a:chExt cx="793837" cy="105403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6498828" y="2286759"/>
                <a:ext cx="793837" cy="1054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0666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6538155" y="3144376"/>
                <a:ext cx="684000" cy="108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22" name="Равнобедренный треугольник 21"/>
            <p:cNvSpPr/>
            <p:nvPr/>
          </p:nvSpPr>
          <p:spPr>
            <a:xfrm flipV="1">
              <a:off x="6508353" y="3286136"/>
              <a:ext cx="263994" cy="223450"/>
            </a:xfrm>
            <a:prstGeom prst="triangle">
              <a:avLst>
                <a:gd name="adj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26" name="TextBox 58"/>
          <p:cNvSpPr txBox="1">
            <a:spLocks noChangeArrowheads="1"/>
          </p:cNvSpPr>
          <p:nvPr/>
        </p:nvSpPr>
        <p:spPr bwMode="auto">
          <a:xfrm>
            <a:off x="1203057" y="-26658"/>
            <a:ext cx="107061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</a:t>
            </a:r>
            <a:r>
              <a:rPr lang="ru-RU" sz="1067" b="1" dirty="0">
                <a:solidFill>
                  <a:srgbClr val="5077A6"/>
                </a:solidFill>
              </a:rPr>
              <a:t> </a:t>
            </a:r>
            <a:r>
              <a:rPr lang="ru-RU" sz="42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КТУАЛЬНОСТЬ </a:t>
            </a:r>
            <a:r>
              <a:rPr lang="ru-RU" sz="42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ПРОЕКТА</a:t>
            </a:r>
            <a:endParaRPr lang="ru-RU" sz="42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/>
          </a:p>
        </p:txBody>
      </p:sp>
      <p:sp>
        <p:nvSpPr>
          <p:cNvPr id="31" name="Прямоугольник 30"/>
          <p:cNvSpPr/>
          <p:nvPr/>
        </p:nvSpPr>
        <p:spPr>
          <a:xfrm>
            <a:off x="964843" y="1567201"/>
            <a:ext cx="686759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Экологические знания необходимы каждому человеку, чтобы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осознавать последствия своих действий для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природы;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62874" y="3163221"/>
            <a:ext cx="687213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просвещение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поможет получить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 знания, и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навыки (например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экономить разные природные ресурсы (воду,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энергию),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правильно обращаться с 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отходами);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05333" y="5735110"/>
            <a:ext cx="698721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просвещение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способствует развитию экологической культуры, расширяет экологическое мышление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14101" y="234952"/>
            <a:ext cx="53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pic>
        <p:nvPicPr>
          <p:cNvPr id="25" name="Рисунок 24" descr="Компьютерные иконки Лампа накаливания Рабочий стол, свет, рука, трава png |  PNGEg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9" y="267781"/>
            <a:ext cx="858988" cy="9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197" y="1500894"/>
            <a:ext cx="3244519" cy="497493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734271" y="92075"/>
            <a:ext cx="3407833" cy="66438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053729" y="563419"/>
            <a:ext cx="3978912" cy="5901362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24395" y="1162325"/>
            <a:ext cx="4029539" cy="56956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419" y="117052"/>
            <a:ext cx="11701781" cy="621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полученных данных показал: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181686"/>
              </p:ext>
            </p:extLst>
          </p:nvPr>
        </p:nvGraphicFramePr>
        <p:xfrm>
          <a:off x="304799" y="914403"/>
          <a:ext cx="11360728" cy="5763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9778">
                  <a:extLst>
                    <a:ext uri="{9D8B030D-6E8A-4147-A177-3AD203B41FA5}">
                      <a16:colId xmlns="" xmlns:a16="http://schemas.microsoft.com/office/drawing/2014/main" val="2671894185"/>
                    </a:ext>
                  </a:extLst>
                </a:gridCol>
                <a:gridCol w="3540604">
                  <a:extLst>
                    <a:ext uri="{9D8B030D-6E8A-4147-A177-3AD203B41FA5}">
                      <a16:colId xmlns="" xmlns:a16="http://schemas.microsoft.com/office/drawing/2014/main" val="3775974365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3090737191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3014499473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3632350688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1173373858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767285225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2642531620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2848032849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75124086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1866442155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722120469"/>
                    </a:ext>
                  </a:extLst>
                </a:gridCol>
                <a:gridCol w="615758">
                  <a:extLst>
                    <a:ext uri="{9D8B030D-6E8A-4147-A177-3AD203B41FA5}">
                      <a16:colId xmlns="" xmlns:a16="http://schemas.microsoft.com/office/drawing/2014/main" val="1945459480"/>
                    </a:ext>
                  </a:extLst>
                </a:gridCol>
                <a:gridCol w="487008">
                  <a:extLst>
                    <a:ext uri="{9D8B030D-6E8A-4147-A177-3AD203B41FA5}">
                      <a16:colId xmlns="" xmlns:a16="http://schemas.microsoft.com/office/drawing/2014/main" val="2172161826"/>
                    </a:ext>
                  </a:extLst>
                </a:gridCol>
              </a:tblGrid>
              <a:tr h="3208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 оценки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улицы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3999178"/>
                  </a:ext>
                </a:extLst>
              </a:tr>
              <a:tr h="543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Тельмана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Водопьянова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Дубенского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Терешковой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Устиновича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Башиловская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Петрушина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Ремезова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Березина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Белинского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Шумяцкого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Спандаряна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421450388"/>
                  </a:ext>
                </a:extLst>
              </a:tr>
              <a:tr h="296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расположения улицы ( географическое)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606270173"/>
                  </a:ext>
                </a:extLst>
              </a:tr>
              <a:tr h="543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Перечислить техногенные объекты, расположенные на улице (заводы, предприятия, ТЭЦ и пр.)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228441439"/>
                  </a:ext>
                </a:extLst>
              </a:tr>
              <a:tr h="543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субъективную оценку: чистая ли улица? Много ли мусора ты нашел на земле?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088480057"/>
                  </a:ext>
                </a:extLst>
              </a:tr>
              <a:tr h="752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 ли зелени, насаждений?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новый посад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119017274"/>
                  </a:ext>
                </a:extLst>
              </a:tr>
              <a:tr h="543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ли вблизи парк, сквер? Насколько территория благоустроена?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4000692083"/>
                  </a:ext>
                </a:extLst>
              </a:tr>
              <a:tr h="543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соц.опрос жителей улицы: считают ли они улицу экологичной (10 чел) да/нет (уточнить причину)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 нет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82085414"/>
                  </a:ext>
                </a:extLst>
              </a:tr>
              <a:tr h="543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урн установлено? (примерно) Переполнены ли мусорные баки на улице вблизи подъездов?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353824888"/>
                  </a:ext>
                </a:extLst>
              </a:tr>
              <a:tr h="543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много маршрутов предусмотрено на улице ? (автобусных, троллейбусных, трамвайных)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758770857"/>
                  </a:ext>
                </a:extLst>
              </a:tr>
              <a:tr h="296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примерно домов расположено на улице?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826106663"/>
                  </a:ext>
                </a:extLst>
              </a:tr>
              <a:tr h="296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ли река вблизи улицы? Водоем?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530363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568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277091"/>
            <a:ext cx="11748308" cy="5294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и советы администрации Советского района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6218" y="1242291"/>
            <a:ext cx="7430655" cy="5112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1.Увеличить зону озеленения в Советском районе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Запланировать и реализовать большее количество мероприятий по уборке улиц.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Ухаживать за растениями, которые произрастают на территории района</a:t>
            </a:r>
            <a:endParaRPr lang="ru-RU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При увеличении транспортных услуг, закупать технику на </a:t>
            </a:r>
            <a:r>
              <a:rPr lang="ru-RU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биотопливе</a:t>
            </a:r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Проводить просветительскую работу с жителями района о важности сохранения эко-системы.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909" y="1408245"/>
            <a:ext cx="3592782" cy="4780417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7610763" y="1810327"/>
            <a:ext cx="554182" cy="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7647709" y="2814070"/>
            <a:ext cx="554182" cy="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684654" y="3911600"/>
            <a:ext cx="554182" cy="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7744691" y="5009130"/>
            <a:ext cx="554182" cy="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7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260265" y="3545767"/>
            <a:ext cx="7540711" cy="23493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</a:rPr>
              <a:t>БЛАГОДАРИМ</a:t>
            </a:r>
          </a:p>
          <a:p>
            <a:pPr algn="ctr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</a:rPr>
              <a:t> ЗА ВНИМАНИЕ!</a:t>
            </a:r>
            <a:endParaRPr lang="ru-RU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avatars.mds.yandex.net/i?id=384932a2d47c0ba949f91ae38f504a9f6ce44d10-12423254-images-thumbs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3853"/>
            <a:ext cx="810606" cy="7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2.mes-coloriages-preferes.biz/colorino/Images/Large/Chiffres-et-formes-Chiffre-quatre-4bad183a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1127929" y="1030296"/>
            <a:ext cx="303707" cy="224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77" y="485350"/>
            <a:ext cx="5598870" cy="38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419" y="117052"/>
            <a:ext cx="11701781" cy="621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«ЭКО-ТРАЕКТОРИЯ24»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65524"/>
              </p:ext>
            </p:extLst>
          </p:nvPr>
        </p:nvGraphicFramePr>
        <p:xfrm>
          <a:off x="323272" y="1015229"/>
          <a:ext cx="11711710" cy="5360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8983">
                  <a:extLst>
                    <a:ext uri="{9D8B030D-6E8A-4147-A177-3AD203B41FA5}">
                      <a16:colId xmlns="" xmlns:a16="http://schemas.microsoft.com/office/drawing/2014/main" val="1110755399"/>
                    </a:ext>
                  </a:extLst>
                </a:gridCol>
                <a:gridCol w="7538846">
                  <a:extLst>
                    <a:ext uri="{9D8B030D-6E8A-4147-A177-3AD203B41FA5}">
                      <a16:colId xmlns="" xmlns:a16="http://schemas.microsoft.com/office/drawing/2014/main" val="4276643197"/>
                    </a:ext>
                  </a:extLst>
                </a:gridCol>
                <a:gridCol w="1235699">
                  <a:extLst>
                    <a:ext uri="{9D8B030D-6E8A-4147-A177-3AD203B41FA5}">
                      <a16:colId xmlns="" xmlns:a16="http://schemas.microsoft.com/office/drawing/2014/main" val="3058191"/>
                    </a:ext>
                  </a:extLst>
                </a:gridCol>
                <a:gridCol w="2078182">
                  <a:extLst>
                    <a:ext uri="{9D8B030D-6E8A-4147-A177-3AD203B41FA5}">
                      <a16:colId xmlns="" xmlns:a16="http://schemas.microsoft.com/office/drawing/2014/main" val="3364834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0333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 трек на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тему: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«История мусора»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Майлов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Рафиков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6036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 и демонстрация </a:t>
                      </a:r>
                      <a:r>
                        <a:rPr lang="ru-RU" sz="16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флешмоба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«Эко-Траектория24»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06.05, 13.05, 20.05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Бабкина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Майлов, Рафиков, Осипович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4017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эко-центр «Круговорот», посещение 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сортировочного комплекса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Рафиков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Осипович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3933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 трек «</a:t>
                      </a:r>
                      <a:r>
                        <a:rPr lang="ru-RU" sz="1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Экологичный</a:t>
                      </a: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люкс: как знаменитые бренды помогают планете»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Майлов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Осипович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225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«Сортировка мусора»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88" marR="5458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Рафиков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Бабкина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3800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в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Государственный региональный центр стандартизации, метрологии и испытаний в Красноярском крае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88" marR="5458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21.05</a:t>
                      </a:r>
                      <a:endParaRPr lang="ru-RU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Майлов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Осипович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813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Экологический трек «Фантастик Пластик»: дизайнерские предметы из переработанных отходов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88" marR="5458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Майлов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Бабкина, Рафиков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6961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ЭКО-игра « Юный эколог»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88" marR="5458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Осипович, Бабкина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8036357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272" y="6022077"/>
            <a:ext cx="11831782" cy="7083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ВЫПОЛНЕНИЯ ТЕХ.ЗАДАНИЯ: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мая 2024  (к уроку «Разговоры о важном»). Ответственный за сбор данных –Бабкина Анна.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57248" y="4826002"/>
            <a:ext cx="0" cy="6731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282865" y="1648894"/>
            <a:ext cx="6779826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молодежи в экологическом аспекте, популяризация экологического движения</a:t>
            </a:r>
            <a:endParaRPr lang="ru-RU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57249" y="899472"/>
            <a:ext cx="3978912" cy="5569867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58"/>
          <p:cNvSpPr txBox="1">
            <a:spLocks noChangeArrowheads="1"/>
          </p:cNvSpPr>
          <p:nvPr/>
        </p:nvSpPr>
        <p:spPr bwMode="auto">
          <a:xfrm>
            <a:off x="6421121" y="222169"/>
            <a:ext cx="5902960" cy="12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</a:t>
            </a:r>
            <a:r>
              <a:rPr lang="ru-R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26653" y="286646"/>
            <a:ext cx="1174148" cy="114319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135365" y="5417668"/>
            <a:ext cx="6792628" cy="978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 в </a:t>
            </a:r>
            <a:r>
              <a:rPr lang="ru-RU" sz="213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необходимости </a:t>
            </a:r>
            <a:r>
              <a:rPr lang="ru-RU" sz="21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разработки направлений </a:t>
            </a:r>
            <a:r>
              <a:rPr lang="ru-RU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экологического </a:t>
            </a:r>
            <a:r>
              <a:rPr lang="ru-RU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просвещения </a:t>
            </a:r>
            <a:r>
              <a:rPr lang="ru-RU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молодежи и </a:t>
            </a:r>
            <a:r>
              <a:rPr lang="ru-RU" sz="21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способов популяризации</a:t>
            </a:r>
            <a:r>
              <a:rPr lang="ru-RU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экологического движения</a:t>
            </a:r>
            <a:endParaRPr lang="ru-RU" sz="2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58"/>
          <p:cNvSpPr txBox="1">
            <a:spLocks noChangeArrowheads="1"/>
          </p:cNvSpPr>
          <p:nvPr/>
        </p:nvSpPr>
        <p:spPr bwMode="auto">
          <a:xfrm>
            <a:off x="6421121" y="3856516"/>
            <a:ext cx="5902960" cy="12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ПРОБЛЕМА</a:t>
            </a:r>
            <a:r>
              <a:rPr lang="ru-R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206331" y="3981601"/>
            <a:ext cx="1174148" cy="114319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65" y="4052815"/>
            <a:ext cx="1000760" cy="1000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25250" y="89406"/>
            <a:ext cx="62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9768" y="126810"/>
            <a:ext cx="3407833" cy="66438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0173" y="361415"/>
            <a:ext cx="4029539" cy="56956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Рисунок 23" descr="D:\PROFILES\ALL\DESKTOP\мишень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30" y="401700"/>
            <a:ext cx="869348" cy="91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04" y="1069795"/>
            <a:ext cx="4278117" cy="4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57248" y="4826002"/>
            <a:ext cx="0" cy="6731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159134" y="1727365"/>
            <a:ext cx="6792628" cy="513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Собрать и проанализировать информацию 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современной экологической обстановке в мире,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Федерации, крае и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городе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Красноярске;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экологическое общественное движение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СШ №24 г. Красноярска ( 4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г);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план мероприятий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движения, направленный на экологическое просвещение молодежи и популяризацию экологического движения;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Реализовать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презентовать результаты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отчетах.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09905" y="464000"/>
            <a:ext cx="4083052" cy="6217920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58"/>
          <p:cNvSpPr txBox="1">
            <a:spLocks noChangeArrowheads="1"/>
          </p:cNvSpPr>
          <p:nvPr/>
        </p:nvSpPr>
        <p:spPr bwMode="auto">
          <a:xfrm>
            <a:off x="6827521" y="342182"/>
            <a:ext cx="5902960" cy="12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267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</a:t>
            </a:r>
            <a:r>
              <a:rPr lang="ru-R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проекта: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71802" y="391301"/>
            <a:ext cx="1174148" cy="114319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7800" y="26547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pic>
        <p:nvPicPr>
          <p:cNvPr id="20" name="Рисунок 19" descr="D:\PROFILES\ALL\DESKTOP\объ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16" y="618302"/>
            <a:ext cx="741680" cy="689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249768" y="126810"/>
            <a:ext cx="3407833" cy="66438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38387" y="2903618"/>
            <a:ext cx="3139609" cy="306588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03" y="717907"/>
            <a:ext cx="4175362" cy="53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овременная экологическая обстановка</a:t>
            </a:r>
            <a:endParaRPr lang="ru-RU" sz="3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953" y="1203291"/>
            <a:ext cx="992647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67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</a:t>
            </a:r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-РОССИЙСКАЯ ФЕДЕРАЦИЯ-КРАСНОЯРСКИЙ КРАЙ-ГОРОД КРАСНОЯРСК</a:t>
            </a:r>
            <a:endParaRPr lang="ru-RU" sz="1867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17300" y="120651"/>
            <a:ext cx="62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5</a:t>
            </a:r>
            <a:endParaRPr lang="ru-RU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AutoShape 2" descr="https://yt3.ggpht.com/ytc/AMLnZu_Bzy-b3Q_gACHRKZMuCh0gc2H96ma2cDnEYr8u=s900-c-k-c0x00ffffff-no-rj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1" y="366872"/>
            <a:ext cx="815093" cy="815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3" y="1958162"/>
            <a:ext cx="2341803" cy="4750407"/>
          </a:xfrm>
          <a:prstGeom prst="rect">
            <a:avLst/>
          </a:prstGeom>
        </p:spPr>
      </p:pic>
      <p:sp>
        <p:nvSpPr>
          <p:cNvPr id="19" name="Полилиния 18"/>
          <p:cNvSpPr/>
          <p:nvPr/>
        </p:nvSpPr>
        <p:spPr>
          <a:xfrm>
            <a:off x="0" y="1850305"/>
            <a:ext cx="3474397" cy="4757392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769" y="1687377"/>
            <a:ext cx="2899832" cy="508324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0883" y="2272152"/>
            <a:ext cx="7908238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воздуха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возникающее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избыточной мощности предприятий. Загазованность и смог негативно влияют не только на растения и животных, но и на людей;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Истощения 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природных ресурсов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из-за выбросов химикатов от промышленного и сельскохозяйственного производства в воду и почву;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свалок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лишь небольшое количество отходов подвергается вторичной переработке;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Кислотные 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Парниковые газы (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водяной пар, углекислый газ, метан и озон</a:t>
            </a: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питьевой воды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прочее.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02608" y="1687377"/>
            <a:ext cx="5928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МИРОВЫЕ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ЭКОТРЕНДЫ 2024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</p:txBody>
      </p:sp>
      <p:pic>
        <p:nvPicPr>
          <p:cNvPr id="24" name="Рисунок 23" descr="https://img.razrisyika.ru/kart/20/1200/79529-zemlya-planeta-dlya-detey-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6120175"/>
            <a:ext cx="725865" cy="65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7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овременная экологическая обстановка</a:t>
            </a:r>
            <a:endParaRPr lang="ru-RU" sz="3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953" y="1194055"/>
            <a:ext cx="992647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МИР-</a:t>
            </a:r>
            <a:r>
              <a:rPr lang="ru-RU" sz="1867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</a:t>
            </a:r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67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</a:t>
            </a:r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-КРАСНОЯРСКИЙ КРАЙ-ГОРОД КРАСНОЯРСК</a:t>
            </a:r>
            <a:endParaRPr lang="ru-RU" sz="1867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17300" y="120651"/>
            <a:ext cx="62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6</a:t>
            </a:r>
            <a:endParaRPr lang="ru-RU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AutoShape 2" descr="https://yt3.ggpht.com/ytc/AMLnZu_Bzy-b3Q_gACHRKZMuCh0gc2H96ma2cDnEYr8u=s900-c-k-c0x00ffffff-no-rj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1" y="366872"/>
            <a:ext cx="815093" cy="815093"/>
          </a:xfrm>
          <a:prstGeom prst="rect">
            <a:avLst/>
          </a:prstGeom>
        </p:spPr>
      </p:pic>
      <p:sp>
        <p:nvSpPr>
          <p:cNvPr id="19" name="Полилиния 18"/>
          <p:cNvSpPr/>
          <p:nvPr/>
        </p:nvSpPr>
        <p:spPr>
          <a:xfrm>
            <a:off x="0" y="1850305"/>
            <a:ext cx="3474397" cy="4757392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769" y="1687377"/>
            <a:ext cx="2899832" cy="508324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74397" y="1658582"/>
            <a:ext cx="8714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Важнейшие текущие экологические проблемы в 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РФ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15" y="1981516"/>
            <a:ext cx="2404939" cy="49027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21843" y="2297451"/>
            <a:ext cx="82676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Браконьерство и незаконная охота;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Неэффективное использование электроэнергии;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водоемов;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почвы;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Радиоактивное загрязнение;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Утилизация бытовых отходов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s://sopranoclub.ru/images/kartinki-flag-rossii/file401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726" y="5985163"/>
            <a:ext cx="1157905" cy="785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2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58"/>
          <p:cNvSpPr txBox="1">
            <a:spLocks noChangeArrowheads="1"/>
          </p:cNvSpPr>
          <p:nvPr/>
        </p:nvSpPr>
        <p:spPr bwMode="auto">
          <a:xfrm>
            <a:off x="1266616" y="-76773"/>
            <a:ext cx="107228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овременная экологическая обстановка</a:t>
            </a:r>
            <a:endParaRPr lang="ru-RU" sz="3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70AD47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953" y="1194055"/>
            <a:ext cx="992647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МИР-РОССИЙСКАЯ ФЕДЕРАЦИЯ-</a:t>
            </a:r>
            <a:r>
              <a:rPr lang="ru-RU" sz="1867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КРАСНОЯРСКИЙ</a:t>
            </a:r>
            <a:r>
              <a:rPr lang="ru-RU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67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КРАЙ-ГОРОД</a:t>
            </a:r>
            <a:r>
              <a:rPr lang="ru-RU" sz="1867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67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  <a:endParaRPr lang="ru-RU" sz="1867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17300" y="120651"/>
            <a:ext cx="629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7</a:t>
            </a:r>
            <a:endParaRPr lang="ru-RU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AutoShape 2" descr="https://yt3.ggpht.com/ytc/AMLnZu_Bzy-b3Q_gACHRKZMuCh0gc2H96ma2cDnEYr8u=s900-c-k-c0x00ffffff-no-rj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1" y="366872"/>
            <a:ext cx="815093" cy="815093"/>
          </a:xfrm>
          <a:prstGeom prst="rect">
            <a:avLst/>
          </a:prstGeom>
        </p:spPr>
      </p:pic>
      <p:sp>
        <p:nvSpPr>
          <p:cNvPr id="19" name="Полилиния 18"/>
          <p:cNvSpPr/>
          <p:nvPr/>
        </p:nvSpPr>
        <p:spPr>
          <a:xfrm>
            <a:off x="83127" y="1850305"/>
            <a:ext cx="3391270" cy="4757392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769" y="1687377"/>
            <a:ext cx="2899832" cy="508324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74397" y="1658582"/>
            <a:ext cx="78297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Важнейшие текущие экологические проблемы</a:t>
            </a:r>
          </a:p>
          <a:p>
            <a:r>
              <a:rPr lang="ru-RU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в </a:t>
            </a: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Красноярском крае и городе Красноярск</a:t>
            </a:r>
            <a:endParaRPr lang="ru-RU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08" y="2146028"/>
            <a:ext cx="3085754" cy="43872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36122" y="2680704"/>
            <a:ext cx="84678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экологическое информирование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черного неба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лесов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Браконьерство и незаконная охота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Неэффективное использование электроэнергии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водоемов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почвы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бытовых отходов и пр.</a:t>
            </a:r>
          </a:p>
        </p:txBody>
      </p:sp>
      <p:pic>
        <p:nvPicPr>
          <p:cNvPr id="15" name="Рисунок 14" descr="http://s3.amazonaws.com/images.ecwid.com/images/22058108/23199773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665" y="5686680"/>
            <a:ext cx="1927860" cy="1083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50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57248" y="4826002"/>
            <a:ext cx="0" cy="6731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093790" y="1544891"/>
            <a:ext cx="6779826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«По-прежнему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загрязняют природные объекты </a:t>
            </a: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ведут добычу золота на таежных </a:t>
            </a: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реках...»</a:t>
            </a:r>
            <a:endParaRPr lang="ru-RU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57249" y="899472"/>
            <a:ext cx="3978912" cy="5569867"/>
          </a:xfrm>
          <a:custGeom>
            <a:avLst/>
            <a:gdLst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3971925 w 4676775"/>
              <a:gd name="connsiteY4" fmla="*/ 5105400 h 5105400"/>
              <a:gd name="connsiteX0" fmla="*/ 0 w 4676775"/>
              <a:gd name="connsiteY0" fmla="*/ 2209800 h 5105400"/>
              <a:gd name="connsiteX1" fmla="*/ 0 w 4676775"/>
              <a:gd name="connsiteY1" fmla="*/ 9525 h 5105400"/>
              <a:gd name="connsiteX2" fmla="*/ 4676775 w 4676775"/>
              <a:gd name="connsiteY2" fmla="*/ 0 h 5105400"/>
              <a:gd name="connsiteX3" fmla="*/ 4676775 w 4676775"/>
              <a:gd name="connsiteY3" fmla="*/ 5086350 h 5105400"/>
              <a:gd name="connsiteX4" fmla="*/ 4429481 w 4676775"/>
              <a:gd name="connsiteY4" fmla="*/ 5097980 h 5105400"/>
              <a:gd name="connsiteX5" fmla="*/ 3971925 w 4676775"/>
              <a:gd name="connsiteY5" fmla="*/ 5105400 h 5105400"/>
              <a:gd name="connsiteX0" fmla="*/ 0 w 4676775"/>
              <a:gd name="connsiteY0" fmla="*/ 2209800 h 5097980"/>
              <a:gd name="connsiteX1" fmla="*/ 0 w 4676775"/>
              <a:gd name="connsiteY1" fmla="*/ 9525 h 5097980"/>
              <a:gd name="connsiteX2" fmla="*/ 4676775 w 4676775"/>
              <a:gd name="connsiteY2" fmla="*/ 0 h 5097980"/>
              <a:gd name="connsiteX3" fmla="*/ 4676775 w 4676775"/>
              <a:gd name="connsiteY3" fmla="*/ 5086350 h 5097980"/>
              <a:gd name="connsiteX4" fmla="*/ 4429481 w 4676775"/>
              <a:gd name="connsiteY4" fmla="*/ 5097980 h 5097980"/>
              <a:gd name="connsiteX0" fmla="*/ 0 w 4676775"/>
              <a:gd name="connsiteY0" fmla="*/ 2209800 h 5086351"/>
              <a:gd name="connsiteX1" fmla="*/ 0 w 4676775"/>
              <a:gd name="connsiteY1" fmla="*/ 9525 h 5086351"/>
              <a:gd name="connsiteX2" fmla="*/ 4676775 w 4676775"/>
              <a:gd name="connsiteY2" fmla="*/ 0 h 5086351"/>
              <a:gd name="connsiteX3" fmla="*/ 4676775 w 4676775"/>
              <a:gd name="connsiteY3" fmla="*/ 5086350 h 5086351"/>
              <a:gd name="connsiteX4" fmla="*/ 4439178 w 4676775"/>
              <a:gd name="connsiteY4" fmla="*/ 5064345 h 5086351"/>
              <a:gd name="connsiteX0" fmla="*/ 0 w 4676775"/>
              <a:gd name="connsiteY0" fmla="*/ 2209800 h 5086350"/>
              <a:gd name="connsiteX1" fmla="*/ 0 w 4676775"/>
              <a:gd name="connsiteY1" fmla="*/ 9525 h 5086350"/>
              <a:gd name="connsiteX2" fmla="*/ 4676775 w 4676775"/>
              <a:gd name="connsiteY2" fmla="*/ 0 h 5086350"/>
              <a:gd name="connsiteX3" fmla="*/ 4676775 w 4676775"/>
              <a:gd name="connsiteY3" fmla="*/ 5086350 h 5086350"/>
              <a:gd name="connsiteX4" fmla="*/ 4448876 w 4676775"/>
              <a:gd name="connsiteY4" fmla="*/ 5081163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6775" h="5086350">
                <a:moveTo>
                  <a:pt x="0" y="2209800"/>
                </a:moveTo>
                <a:lnTo>
                  <a:pt x="0" y="9525"/>
                </a:lnTo>
                <a:lnTo>
                  <a:pt x="4676775" y="0"/>
                </a:lnTo>
                <a:lnTo>
                  <a:pt x="4676775" y="5086350"/>
                </a:lnTo>
                <a:lnTo>
                  <a:pt x="4448876" y="5081163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58"/>
          <p:cNvSpPr txBox="1">
            <a:spLocks noChangeArrowheads="1"/>
          </p:cNvSpPr>
          <p:nvPr/>
        </p:nvSpPr>
        <p:spPr bwMode="auto">
          <a:xfrm>
            <a:off x="6532878" y="477998"/>
            <a:ext cx="5902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 мнению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министра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экологии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(края)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Владимира Анатольевича Часовитина: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07193" y="89406"/>
            <a:ext cx="1493608" cy="134043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135365" y="5417667"/>
            <a:ext cx="693656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13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главных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сегодня был и остается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состоянии природных водоемов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..»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58"/>
          <p:cNvSpPr txBox="1">
            <a:spLocks noChangeArrowheads="1"/>
          </p:cNvSpPr>
          <p:nvPr/>
        </p:nvSpPr>
        <p:spPr bwMode="auto">
          <a:xfrm>
            <a:off x="6532878" y="4183863"/>
            <a:ext cx="590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FF0000"/>
                </a:solidFill>
              </a:rPr>
              <a:t>Депутаты</a:t>
            </a:r>
            <a:r>
              <a:rPr lang="ru-RU" dirty="0"/>
              <a:t> Законодательного собрания (края):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996873" y="3584061"/>
            <a:ext cx="1530936" cy="157906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25250" y="89406"/>
            <a:ext cx="62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8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49768" y="126810"/>
            <a:ext cx="3407833" cy="66438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0173" y="361415"/>
            <a:ext cx="4029539" cy="56956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Рисунок 15" descr="https://achinsk-r04.gosweb.gosuslugi.ru/netcat_files/38/46/photo_2023_10_27_10_14_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0" y="1124329"/>
            <a:ext cx="3394170" cy="429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redomm.ru/NPnHlf9MC8K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57" y="3682281"/>
            <a:ext cx="1389380" cy="14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.redomm.ru/NP4IfVIhE9a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01" y="320238"/>
            <a:ext cx="1251592" cy="924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5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215901" y="2616202"/>
            <a:ext cx="223308" cy="33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571289" y="2578102"/>
            <a:ext cx="223308" cy="33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58"/>
          <p:cNvSpPr txBox="1">
            <a:spLocks noChangeArrowheads="1"/>
          </p:cNvSpPr>
          <p:nvPr/>
        </p:nvSpPr>
        <p:spPr bwMode="auto">
          <a:xfrm>
            <a:off x="1342436" y="-165220"/>
            <a:ext cx="107061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кологическое</a:t>
            </a:r>
            <a:r>
              <a:rPr lang="ru-RU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общественное </a:t>
            </a:r>
            <a:r>
              <a:rPr lang="ru-RU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движение</a:t>
            </a:r>
            <a:r>
              <a:rPr lang="ru-RU" sz="30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обучающихся*</a:t>
            </a:r>
            <a:endParaRPr lang="ru-RU" sz="3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767" y="126810"/>
            <a:ext cx="1906580" cy="1407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74451" y="115075"/>
            <a:ext cx="71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9</a:t>
            </a:r>
            <a:endParaRPr lang="ru-RU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01456" y="2166125"/>
            <a:ext cx="960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сообщества: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0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ЭКО-траектория24</a:t>
            </a:r>
            <a:r>
              <a:rPr lang="ru-RU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90689" y="4838217"/>
            <a:ext cx="781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ЭМБЛЕМА 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</a:t>
            </a:r>
            <a:r>
              <a:rPr lang="ru-RU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символ/знак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0639" y="2166124"/>
            <a:ext cx="2073085" cy="122330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Рисунок 33" descr="https://avatars.mds.yandex.net/i?id=384932a2d47c0ba949f91ae38f504a9f6ce44d10-12423254-images-thumbs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12" y="3942727"/>
            <a:ext cx="2706286" cy="264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www2.mes-coloriages-preferes.biz/colorino/Images/Large/Chiffres-et-formes-Chiffre-quatre-4bad183a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310" r="1607" b="9913"/>
          <a:stretch/>
        </p:blipFill>
        <p:spPr bwMode="auto">
          <a:xfrm>
            <a:off x="3223689" y="6082996"/>
            <a:ext cx="1009618" cy="637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 descr="https://schtirlitz.ru/800/600/http/bousosh-28.ru/images/VospRabota/1562319424_ysbgala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2" y="345907"/>
            <a:ext cx="1174232" cy="107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 влево 1"/>
          <p:cNvSpPr/>
          <p:nvPr/>
        </p:nvSpPr>
        <p:spPr>
          <a:xfrm>
            <a:off x="4363701" y="5122887"/>
            <a:ext cx="526473" cy="286327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9209" y="3870036"/>
            <a:ext cx="3924492" cy="2987964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557663" y="3066266"/>
            <a:ext cx="9448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*ПОЛОЖЕНИЕ общественного движения «Эко-Траектория24» представлено в раздаточном материале 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https://www.clipartmax.com/png/middle/391-3916666_name-clipart-transparent-name-clipart-transparen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2" y="2302542"/>
            <a:ext cx="1962658" cy="925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4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1641</Words>
  <Application>Microsoft Office PowerPoint</Application>
  <PresentationFormat>Произвольный</PresentationFormat>
  <Paragraphs>389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Майлова Татьяна Петровна</cp:lastModifiedBy>
  <cp:revision>123</cp:revision>
  <cp:lastPrinted>2024-04-21T16:32:29Z</cp:lastPrinted>
  <dcterms:created xsi:type="dcterms:W3CDTF">2024-04-21T07:05:30Z</dcterms:created>
  <dcterms:modified xsi:type="dcterms:W3CDTF">2024-11-08T04:54:40Z</dcterms:modified>
</cp:coreProperties>
</file>