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6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278" autoAdjust="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6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7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5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5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0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3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2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A735-0B06-49B3-92D5-4600916A932E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6FBC-C2E1-4AB8-9C29-36566B5C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-2927123"/>
            <a:ext cx="9300754" cy="42421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"Средняя общеобразовательная школа № 2" г. Усинска</a:t>
            </a:r>
            <a:br>
              <a:rPr lang="ru-RU" sz="2000" dirty="0" smtClean="0"/>
            </a:br>
            <a:r>
              <a:rPr lang="ru-RU" sz="2000" dirty="0" smtClean="0"/>
              <a:t>город Усинск Республика Коми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7829" y="2621279"/>
            <a:ext cx="3117669" cy="14086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914" y="2955778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планеты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5498" y="6413277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 ученики 10 А класса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14300" y="135235"/>
            <a:ext cx="8267700" cy="182056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262235"/>
            <a:ext cx="817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глобальных экологических проблем мировому сообществу нужно объединиться и соблюдать несколько правил: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52587" y="2201116"/>
            <a:ext cx="4889500" cy="939800"/>
            <a:chOff x="774700" y="2971800"/>
            <a:chExt cx="4889500" cy="939800"/>
          </a:xfrm>
        </p:grpSpPr>
        <p:sp>
          <p:nvSpPr>
            <p:cNvPr id="5" name="Блок-схема: альтернативный процесс 4"/>
            <p:cNvSpPr/>
            <p:nvPr/>
          </p:nvSpPr>
          <p:spPr>
            <a:xfrm>
              <a:off x="774700" y="2971800"/>
              <a:ext cx="4889500" cy="93980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90600" y="3098512"/>
              <a:ext cx="45116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Ходить на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суботники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978900" y="262235"/>
            <a:ext cx="2857500" cy="2557165"/>
            <a:chOff x="8978900" y="262235"/>
            <a:chExt cx="2857500" cy="2557165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8978900" y="262235"/>
              <a:ext cx="2857500" cy="2557165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055100" y="363309"/>
              <a:ext cx="266683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Заменить одноразовое на многоразовое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978900" y="3009611"/>
            <a:ext cx="2914477" cy="1562100"/>
            <a:chOff x="8978900" y="3009611"/>
            <a:chExt cx="2914477" cy="15621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978900" y="3009611"/>
              <a:ext cx="2914477" cy="15621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055100" y="3047712"/>
              <a:ext cx="283827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3.Сортировка </a:t>
              </a:r>
              <a:endPara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мусора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41345" y="2169907"/>
            <a:ext cx="3921739" cy="1565860"/>
            <a:chOff x="4791254" y="4137189"/>
            <a:chExt cx="4099694" cy="1717511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4791254" y="4137189"/>
              <a:ext cx="3590746" cy="1717511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81102" y="4336362"/>
              <a:ext cx="400984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Использовать вещи повторно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3508" y="3423566"/>
            <a:ext cx="5413785" cy="1384300"/>
            <a:chOff x="113508" y="3423566"/>
            <a:chExt cx="5413785" cy="1384300"/>
          </a:xfrm>
        </p:grpSpPr>
        <p:sp>
          <p:nvSpPr>
            <p:cNvPr id="16" name="Блок-схема: альтернативный процесс 15"/>
            <p:cNvSpPr/>
            <p:nvPr/>
          </p:nvSpPr>
          <p:spPr>
            <a:xfrm>
              <a:off x="113508" y="3423566"/>
              <a:ext cx="5251637" cy="138430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8639" y="3577107"/>
              <a:ext cx="52386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Сократить потребление </a:t>
              </a:r>
              <a:endPara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воды, света, энергии)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932655" y="4912135"/>
            <a:ext cx="6430429" cy="1828800"/>
            <a:chOff x="2932655" y="4912135"/>
            <a:chExt cx="6430429" cy="18288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932655" y="4912135"/>
              <a:ext cx="6430429" cy="182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67084" y="5193534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>
                  <a:latin typeface="Arial Black" panose="020B0A04020102020204" pitchFamily="34" charset="0"/>
                </a:rPr>
                <a:t>Бережное отношение к природе — не только наш долг, но и полезная привычка.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48500" y="0"/>
            <a:ext cx="51435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718300" cy="3975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57707"/>
            <a:ext cx="6800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Вывод: </a:t>
            </a:r>
            <a:endParaRPr lang="ru-RU" sz="24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индивидуального проекта по теме:” Экология планеты” Можно сказать, что экологические проблемы являются одной из наиболее серьезных угроз для человечества и окружающей среды. Они оказывают негативное влияние на здоровье людей, на экосистемы и на качество жизни в целом. Для решения этих проблем необходимо принимать меры на всех уровнях - от законодательного до общественного. Только совместными усилиями мы можем добиться устойчивого развития и сохранить нашу планету для будущих поколений.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6718300" y="0"/>
            <a:ext cx="673100" cy="3975101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75101"/>
            <a:ext cx="7048500" cy="28828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0" y="2460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27" y="3592286"/>
            <a:ext cx="8011885" cy="32657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995558" y="0"/>
            <a:ext cx="4533703" cy="6879771"/>
            <a:chOff x="7995558" y="-21772"/>
            <a:chExt cx="4533703" cy="6879771"/>
          </a:xfrm>
        </p:grpSpPr>
        <p:sp>
          <p:nvSpPr>
            <p:cNvPr id="112" name="Блок-схема: процесс 111"/>
            <p:cNvSpPr/>
            <p:nvPr/>
          </p:nvSpPr>
          <p:spPr>
            <a:xfrm>
              <a:off x="7995558" y="-21772"/>
              <a:ext cx="4196442" cy="6879771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8632372" y="-10885"/>
              <a:ext cx="338545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4800" dirty="0" smtClean="0">
                  <a:latin typeface="Arial Black" panose="020B0A04020102020204" pitchFamily="34" charset="0"/>
                </a:rPr>
                <a:t>Задачи </a:t>
              </a:r>
              <a:r>
                <a:rPr lang="ru-RU" sz="4800" dirty="0">
                  <a:latin typeface="Arial Black" panose="020B0A04020102020204" pitchFamily="34" charset="0"/>
                </a:rPr>
                <a:t>проекта</a:t>
              </a:r>
              <a:r>
                <a:rPr lang="ru-RU" sz="4800" dirty="0" smtClean="0">
                  <a:latin typeface="Arial Black" panose="020B0A04020102020204" pitchFamily="34" charset="0"/>
                </a:rPr>
                <a:t>:</a:t>
              </a:r>
              <a:endParaRPr lang="ru-RU" sz="4800" dirty="0">
                <a:latin typeface="Arial Black" panose="020B0A04020102020204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8899070" y="1479122"/>
              <a:ext cx="342900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1.изучить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теоретический материал по данной теме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8926286" y="2980015"/>
              <a:ext cx="30480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обобщить и систематизировать полученную информацию, сделать выводы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8899070" y="5007820"/>
              <a:ext cx="36301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перечислить экологические проблемы планеты;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-16327" y="0"/>
            <a:ext cx="8011885" cy="3592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548403" y="1388573"/>
            <a:ext cx="3650868" cy="75655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971" y="150950"/>
            <a:ext cx="789758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Arial Black" panose="020B0A04020102020204" pitchFamily="34" charset="0"/>
              </a:rPr>
              <a:t>Цель проекта: </a:t>
            </a:r>
            <a:endParaRPr lang="ru-RU" sz="54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значимости экологических проблем. Донести до других людей с помощью данной работы всю серьёзность и плачевность экологии городов, в которых мы живём.</a:t>
            </a:r>
          </a:p>
        </p:txBody>
      </p:sp>
    </p:spTree>
    <p:extLst>
      <p:ext uri="{BB962C8B-B14F-4D97-AF65-F5344CB8AC3E}">
        <p14:creationId xmlns:p14="http://schemas.microsoft.com/office/powerpoint/2010/main" val="210177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031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06829" y="185057"/>
            <a:ext cx="6382154" cy="114299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5539726" y="-1208432"/>
            <a:ext cx="9776474" cy="8890020"/>
            <a:chOff x="5539726" y="-1208432"/>
            <a:chExt cx="8623807" cy="889002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Прямоугольник 8"/>
            <p:cNvSpPr/>
            <p:nvPr/>
          </p:nvSpPr>
          <p:spPr>
            <a:xfrm rot="2754930">
              <a:off x="12048141" y="-811686"/>
              <a:ext cx="1758855" cy="1737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омб 9"/>
            <p:cNvSpPr/>
            <p:nvPr/>
          </p:nvSpPr>
          <p:spPr>
            <a:xfrm>
              <a:off x="10414898" y="112719"/>
              <a:ext cx="2340429" cy="24384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омб 10"/>
            <p:cNvSpPr/>
            <p:nvPr/>
          </p:nvSpPr>
          <p:spPr>
            <a:xfrm>
              <a:off x="9178369" y="1399643"/>
              <a:ext cx="2345867" cy="24384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10423070" y="2663838"/>
              <a:ext cx="2345867" cy="247105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/>
            <p:cNvSpPr/>
            <p:nvPr/>
          </p:nvSpPr>
          <p:spPr>
            <a:xfrm>
              <a:off x="9183636" y="3971834"/>
              <a:ext cx="2362200" cy="242139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омб 13"/>
            <p:cNvSpPr/>
            <p:nvPr/>
          </p:nvSpPr>
          <p:spPr>
            <a:xfrm>
              <a:off x="7947278" y="2698626"/>
              <a:ext cx="2345867" cy="244279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омб 14"/>
            <p:cNvSpPr/>
            <p:nvPr/>
          </p:nvSpPr>
          <p:spPr>
            <a:xfrm>
              <a:off x="10417628" y="5268686"/>
              <a:ext cx="2427515" cy="2412902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/>
            <p:nvPr/>
          </p:nvSpPr>
          <p:spPr>
            <a:xfrm>
              <a:off x="7921587" y="5187436"/>
              <a:ext cx="2394173" cy="243840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7876845" y="112719"/>
              <a:ext cx="2407111" cy="242072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9120210" y="-1208432"/>
              <a:ext cx="2440452" cy="244289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омб 19"/>
            <p:cNvSpPr/>
            <p:nvPr/>
          </p:nvSpPr>
          <p:spPr>
            <a:xfrm>
              <a:off x="6694587" y="1399643"/>
              <a:ext cx="2301448" cy="2399257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омб 20"/>
            <p:cNvSpPr/>
            <p:nvPr/>
          </p:nvSpPr>
          <p:spPr>
            <a:xfrm>
              <a:off x="6752263" y="4012433"/>
              <a:ext cx="2301448" cy="2319872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/>
            <p:nvPr/>
          </p:nvSpPr>
          <p:spPr>
            <a:xfrm>
              <a:off x="5539726" y="5265420"/>
              <a:ext cx="2301448" cy="239490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омб 22"/>
            <p:cNvSpPr/>
            <p:nvPr/>
          </p:nvSpPr>
          <p:spPr>
            <a:xfrm>
              <a:off x="6588982" y="-1174750"/>
              <a:ext cx="2417710" cy="23495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омб 23"/>
            <p:cNvSpPr/>
            <p:nvPr/>
          </p:nvSpPr>
          <p:spPr>
            <a:xfrm flipH="1">
              <a:off x="11685102" y="1369634"/>
              <a:ext cx="2400300" cy="245461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омб 24"/>
            <p:cNvSpPr/>
            <p:nvPr/>
          </p:nvSpPr>
          <p:spPr>
            <a:xfrm>
              <a:off x="11706570" y="3936971"/>
              <a:ext cx="2456963" cy="245626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8292" y="388747"/>
            <a:ext cx="6123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Актуальность проекта.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06829" y="1487409"/>
            <a:ext cx="6423984" cy="15748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0426" y="1535456"/>
            <a:ext cx="6183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Экология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 о взаимоотношениях и взаимодействии между различными живыми существами и окружающей их средой</a:t>
            </a:r>
            <a:r>
              <a:rPr lang="ru-RU" sz="2400" dirty="0"/>
              <a:t>.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06829" y="3225033"/>
            <a:ext cx="6487758" cy="175669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6084" y="33390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сейчас экология планеты находится в опасности, так как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большое количество экологических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169831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74" y="1"/>
            <a:ext cx="10536226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H="1">
            <a:off x="-279400" y="0"/>
            <a:ext cx="2387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5274" y="312991"/>
            <a:ext cx="7988299" cy="5427013"/>
            <a:chOff x="195274" y="312991"/>
            <a:chExt cx="7988299" cy="542701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95274" y="312991"/>
              <a:ext cx="7988299" cy="3721100"/>
              <a:chOff x="914400" y="685800"/>
              <a:chExt cx="10477499" cy="5410201"/>
            </a:xfrm>
            <a:effectLst>
              <a:outerShdw blurRad="152400" dist="38100" dir="2700000" algn="tl" rotWithShape="0">
                <a:schemeClr val="tx1">
                  <a:alpha val="96000"/>
                </a:schemeClr>
              </a:outerShdw>
              <a:reflection blurRad="63500" stA="0" endPos="63000" dist="50800" dir="5400000" sy="-100000" algn="bl" rotWithShape="0"/>
            </a:effectLst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3746499" y="685800"/>
                <a:ext cx="7645400" cy="5410200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с двумя скругленными соседними углами 3"/>
              <p:cNvSpPr/>
              <p:nvPr/>
            </p:nvSpPr>
            <p:spPr>
              <a:xfrm rot="16200000">
                <a:off x="781050" y="819151"/>
                <a:ext cx="5410200" cy="5143499"/>
              </a:xfrm>
              <a:prstGeom prst="round2Same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447799" y="1005629"/>
                <a:ext cx="4343400" cy="388064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latin typeface="Arial Black" panose="020B0A04020102020204" pitchFamily="34" charset="0"/>
                  </a:rPr>
                  <a:t>Экологическая проблема </a:t>
                </a:r>
                <a:r>
                  <a:rPr lang="ru-RU" sz="2400" dirty="0"/>
                  <a:t>—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ухудшение состояния окружающей среды и изменение привычных условий существования живых организмов, в том числе людей.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74899" y="4347080"/>
              <a:ext cx="7908520" cy="1392924"/>
              <a:chOff x="274899" y="4347080"/>
              <a:chExt cx="7908520" cy="1392924"/>
            </a:xfrm>
          </p:grpSpPr>
          <p:sp>
            <p:nvSpPr>
              <p:cNvPr id="7" name="Блок-схема: альтернативный процесс 6"/>
              <p:cNvSpPr/>
              <p:nvPr/>
            </p:nvSpPr>
            <p:spPr>
              <a:xfrm>
                <a:off x="274899" y="4347080"/>
                <a:ext cx="7908520" cy="1392924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schemeClr val="tx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78391" y="4443377"/>
                <a:ext cx="72768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Нынешнюю экологическую ситуацию можно охарактеризовать как критическую. Она приобрела глобальный характер.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1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07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37091" y="253757"/>
            <a:ext cx="7763909" cy="129662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4091" y="301905"/>
            <a:ext cx="8656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Основные экологические проблемы планеты: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64785" y="1785121"/>
            <a:ext cx="7908520" cy="4489013"/>
            <a:chOff x="164785" y="1785121"/>
            <a:chExt cx="7908520" cy="4489013"/>
          </a:xfrm>
          <a:effectLst>
            <a:outerShdw blurRad="50800" dist="38100" dir="8100000" sx="102000" sy="102000" algn="tr" rotWithShape="0">
              <a:prstClr val="black">
                <a:alpha val="34000"/>
              </a:prstClr>
            </a:outerShd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64785" y="1803734"/>
              <a:ext cx="7908520" cy="4470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5400000">
              <a:off x="4354875" y="2548346"/>
              <a:ext cx="4481655" cy="2955205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139919" y="2227774"/>
              <a:ext cx="29333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Опустынивание </a:t>
              </a: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и уничтожение</a:t>
              </a:r>
            </a:p>
            <a:p>
              <a:r>
                <a:rPr lang="ru-RU" sz="2400" dirty="0" smtClean="0">
                  <a:latin typeface="Arial Black" panose="020B0A04020102020204" pitchFamily="34" charset="0"/>
                </a:rPr>
                <a:t>лесов.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74102" y="5059393"/>
              <a:ext cx="6650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33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279400" y="268284"/>
            <a:ext cx="6223000" cy="3149602"/>
            <a:chOff x="279400" y="268284"/>
            <a:chExt cx="6223000" cy="3149602"/>
          </a:xfrm>
        </p:grpSpPr>
        <p:sp>
          <p:nvSpPr>
            <p:cNvPr id="5" name="Блок-схема: альтернативный процесс 4"/>
            <p:cNvSpPr/>
            <p:nvPr/>
          </p:nvSpPr>
          <p:spPr>
            <a:xfrm>
              <a:off x="279400" y="268285"/>
              <a:ext cx="6223000" cy="3149601"/>
            </a:xfrm>
            <a:prstGeom prst="flowChartAlternateProcess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3543299" y="458785"/>
              <a:ext cx="3149601" cy="2768600"/>
            </a:xfrm>
            <a:prstGeom prst="round2Same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81507" y="539234"/>
              <a:ext cx="2273186" cy="17543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 </a:t>
              </a: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Мирового </a:t>
              </a: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океана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99395" y="2771555"/>
              <a:ext cx="41870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2</a:t>
              </a:r>
              <a:endParaRPr lang="ru-RU" sz="36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27700" y="3417886"/>
            <a:ext cx="6172200" cy="3209925"/>
            <a:chOff x="5727700" y="3417886"/>
            <a:chExt cx="6172200" cy="3209925"/>
          </a:xfrm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5727700" y="3417886"/>
              <a:ext cx="6172200" cy="3209925"/>
            </a:xfrm>
            <a:prstGeom prst="flowChartAlternateProcess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6200000">
              <a:off x="5526087" y="3619499"/>
              <a:ext cx="3209925" cy="2806700"/>
            </a:xfrm>
            <a:prstGeom prst="round2Same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67400" y="3597272"/>
              <a:ext cx="3086101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Загрязнение </a:t>
              </a: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воды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41546" y="5796172"/>
              <a:ext cx="579005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 </a:t>
              </a:r>
              <a:r>
                <a:rPr lang="ru-RU" sz="4000" dirty="0" smtClean="0">
                  <a:latin typeface="Arial Black" panose="020B0A04020102020204" pitchFamily="34" charset="0"/>
                </a:rPr>
                <a:t>3</a:t>
              </a:r>
              <a:endParaRPr lang="ru-RU" sz="4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40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26"/>
            <a:ext cx="12192001" cy="6956425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15901" y="168652"/>
            <a:ext cx="6409022" cy="154940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3579" y="404743"/>
            <a:ext cx="6201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Загрязнение </a:t>
            </a:r>
            <a:r>
              <a:rPr lang="ru-RU" sz="3200" dirty="0">
                <a:latin typeface="Arial Black" panose="020B0A04020102020204" pitchFamily="34" charset="0"/>
              </a:rPr>
              <a:t>воздуха и большие города.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7374" y="892121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086099" y="2413000"/>
            <a:ext cx="8869975" cy="4203701"/>
            <a:chOff x="3086099" y="2413000"/>
            <a:chExt cx="8869975" cy="4203701"/>
          </a:xfrm>
        </p:grpSpPr>
        <p:sp>
          <p:nvSpPr>
            <p:cNvPr id="9" name="Блок-схема: альтернативный процесс 8"/>
            <p:cNvSpPr/>
            <p:nvPr/>
          </p:nvSpPr>
          <p:spPr>
            <a:xfrm>
              <a:off x="4800600" y="2413000"/>
              <a:ext cx="7155474" cy="4203700"/>
            </a:xfrm>
            <a:prstGeom prst="flowChartAlternateProcess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16200000">
              <a:off x="2753660" y="2745439"/>
              <a:ext cx="4203701" cy="3538823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04063" y="2718365"/>
              <a:ext cx="3538824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Arial Black" panose="020B0A04020102020204" pitchFamily="34" charset="0"/>
                </a:rPr>
                <a:t>Исчезновение </a:t>
              </a:r>
              <a:r>
                <a:rPr lang="ru-RU" sz="2400" dirty="0">
                  <a:latin typeface="Arial Black" panose="020B0A04020102020204" pitchFamily="34" charset="0"/>
                </a:rPr>
                <a:t>отдельных видов растений и животных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34938" y="5675519"/>
              <a:ext cx="441146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2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26"/>
            <a:ext cx="12192001" cy="69564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15901" y="168652"/>
            <a:ext cx="11740173" cy="6448049"/>
            <a:chOff x="215901" y="168652"/>
            <a:chExt cx="11740173" cy="644804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15901" y="168652"/>
              <a:ext cx="6409022" cy="1549400"/>
              <a:chOff x="215901" y="168652"/>
              <a:chExt cx="6409022" cy="1549400"/>
            </a:xfrm>
          </p:grpSpPr>
          <p:sp>
            <p:nvSpPr>
              <p:cNvPr id="4" name="Блок-схема: альтернативный процесс 3"/>
              <p:cNvSpPr/>
              <p:nvPr/>
            </p:nvSpPr>
            <p:spPr>
              <a:xfrm>
                <a:off x="215901" y="168652"/>
                <a:ext cx="6409022" cy="1549400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23579" y="404743"/>
                <a:ext cx="620134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latin typeface="Arial Black" panose="020B0A04020102020204" pitchFamily="34" charset="0"/>
                  </a:rPr>
                  <a:t>Загрязнение </a:t>
                </a:r>
                <a:r>
                  <a:rPr lang="ru-RU" sz="3200" dirty="0">
                    <a:latin typeface="Arial Black" panose="020B0A04020102020204" pitchFamily="34" charset="0"/>
                  </a:rPr>
                  <a:t>воздуха и большие города.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847374" y="892121"/>
                <a:ext cx="4972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086099" y="2413000"/>
              <a:ext cx="8869975" cy="4203701"/>
              <a:chOff x="3086099" y="2413000"/>
              <a:chExt cx="8869975" cy="4203701"/>
            </a:xfrm>
          </p:grpSpPr>
          <p:sp>
            <p:nvSpPr>
              <p:cNvPr id="9" name="Блок-схема: альтернативный процесс 8"/>
              <p:cNvSpPr/>
              <p:nvPr/>
            </p:nvSpPr>
            <p:spPr>
              <a:xfrm>
                <a:off x="4800600" y="2413000"/>
                <a:ext cx="7155474" cy="4203700"/>
              </a:xfrm>
              <a:prstGeom prst="flowChartAlternateProcess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с двумя скругленными соседними углами 9"/>
              <p:cNvSpPr/>
              <p:nvPr/>
            </p:nvSpPr>
            <p:spPr>
              <a:xfrm rot="16200000">
                <a:off x="2753660" y="2745439"/>
                <a:ext cx="4203701" cy="3538823"/>
              </a:xfrm>
              <a:prstGeom prst="round2Same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04063" y="2718365"/>
                <a:ext cx="3538824" cy="15696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 Black" panose="020B0A04020102020204" pitchFamily="34" charset="0"/>
                  </a:rPr>
                  <a:t>Исчезновение </a:t>
                </a:r>
                <a:r>
                  <a:rPr lang="ru-RU" sz="2400" dirty="0">
                    <a:latin typeface="Arial Black" panose="020B0A04020102020204" pitchFamily="34" charset="0"/>
                  </a:rPr>
                  <a:t>отдельных видов растений и животных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634938" y="5675519"/>
                <a:ext cx="441146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3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23579" y="404743"/>
            <a:ext cx="6319308" cy="5978662"/>
            <a:chOff x="423579" y="404743"/>
            <a:chExt cx="6319308" cy="597866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23579" y="404743"/>
              <a:ext cx="6201344" cy="856710"/>
              <a:chOff x="423579" y="404743"/>
              <a:chExt cx="6201344" cy="85671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23579" y="404743"/>
                <a:ext cx="62013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32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847374" y="892121"/>
                <a:ext cx="237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204063" y="2718365"/>
              <a:ext cx="3538824" cy="3665040"/>
              <a:chOff x="3204063" y="2718365"/>
              <a:chExt cx="3538824" cy="366504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204063" y="2718365"/>
                <a:ext cx="3538824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634938" y="5675519"/>
                <a:ext cx="184731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Блок-схема: альтернативный процесс 5"/>
          <p:cNvSpPr/>
          <p:nvPr/>
        </p:nvSpPr>
        <p:spPr>
          <a:xfrm>
            <a:off x="1003301" y="173406"/>
            <a:ext cx="10077449" cy="10880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49374" y="404742"/>
            <a:ext cx="9265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Почему природа нуждается в защите?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03301" y="1513376"/>
            <a:ext cx="6476999" cy="953065"/>
            <a:chOff x="1003301" y="1513376"/>
            <a:chExt cx="6476999" cy="953065"/>
          </a:xfrm>
        </p:grpSpPr>
        <p:sp>
          <p:nvSpPr>
            <p:cNvPr id="15" name="Блок-схема: альтернативный процесс 14"/>
            <p:cNvSpPr/>
            <p:nvPr/>
          </p:nvSpPr>
          <p:spPr>
            <a:xfrm>
              <a:off x="1003301" y="1513376"/>
              <a:ext cx="6476999" cy="953065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47775" y="1635965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среднем каждый россиянин производит около 1,1 кг мусора в день. В год выходит около 400 кг.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03302" y="2819159"/>
            <a:ext cx="6591298" cy="3429241"/>
            <a:chOff x="1003302" y="2819159"/>
            <a:chExt cx="6591298" cy="3429241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1094263" y="2819159"/>
              <a:ext cx="6500337" cy="3429241"/>
            </a:xfrm>
            <a:prstGeom prst="flowChartAlternateProcess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16200000">
              <a:off x="717434" y="3105027"/>
              <a:ext cx="3429240" cy="2857504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08569" y="2979507"/>
              <a:ext cx="265223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Российские свалки уже занимают площадь, равную площади Нидерландов.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886700" y="1528749"/>
            <a:ext cx="3273912" cy="4719649"/>
            <a:chOff x="7886700" y="1528749"/>
            <a:chExt cx="3273912" cy="471964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886700" y="1528749"/>
              <a:ext cx="3273912" cy="47196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067182" y="1635965"/>
              <a:ext cx="301356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мусора растет и несет с собой не радужные перспективы не только для детей, но и для нас </a:t>
              </a:r>
            </a:p>
            <a:p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самих.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69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403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Муниципальное бюджетное общеобразовательное учреждение "Средняя общеобразовательная школа № 2" г. Усинска город Усинск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"Средняя общеобразовательная школа № 2" г. Усинска город Усинск Республика Коми </dc:title>
  <dc:creator>Admin</dc:creator>
  <cp:lastModifiedBy>Admin</cp:lastModifiedBy>
  <cp:revision>29</cp:revision>
  <dcterms:created xsi:type="dcterms:W3CDTF">2024-09-28T07:56:50Z</dcterms:created>
  <dcterms:modified xsi:type="dcterms:W3CDTF">2024-09-29T20:27:02Z</dcterms:modified>
</cp:coreProperties>
</file>