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3" r:id="rId15"/>
    <p:sldId id="274" r:id="rId16"/>
    <p:sldId id="271" r:id="rId17"/>
    <p:sldId id="272" r:id="rId18"/>
    <p:sldId id="276" r:id="rId19"/>
    <p:sldId id="275" r:id="rId20"/>
    <p:sldId id="277" r:id="rId21"/>
    <p:sldId id="27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C98D179-ACA8-4411-8F03-36A24D411ADC}">
          <p14:sldIdLst>
            <p14:sldId id="256"/>
            <p14:sldId id="257"/>
            <p14:sldId id="258"/>
            <p14:sldId id="259"/>
            <p14:sldId id="260"/>
            <p14:sldId id="262"/>
            <p14:sldId id="263"/>
            <p14:sldId id="264"/>
            <p14:sldId id="265"/>
            <p14:sldId id="266"/>
            <p14:sldId id="267"/>
            <p14:sldId id="268"/>
            <p14:sldId id="269"/>
            <p14:sldId id="273"/>
            <p14:sldId id="274"/>
            <p14:sldId id="271"/>
            <p14:sldId id="272"/>
            <p14:sldId id="276"/>
            <p14:sldId id="275"/>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5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E4CEEA-DF8A-4907-B349-18E1511625B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30D2C70-BD9D-4329-908F-6A8B205200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D65C8EC-F582-4B60-B589-C3CB06248F9E}"/>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5" name="Нижний колонтитул 4">
            <a:extLst>
              <a:ext uri="{FF2B5EF4-FFF2-40B4-BE49-F238E27FC236}">
                <a16:creationId xmlns:a16="http://schemas.microsoft.com/office/drawing/2014/main" id="{7357694D-BE9A-49FA-B5DB-77C99BE601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64D563-20E7-4703-A8F1-C8C915BEDD27}"/>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398347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90AF71-99DE-4A7E-BE00-AAE95345925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DB13E3F-C3B4-4DB2-B496-2C754A49C93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DDA615-D8CE-4756-9DEE-C6395E637ECB}"/>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5" name="Нижний колонтитул 4">
            <a:extLst>
              <a:ext uri="{FF2B5EF4-FFF2-40B4-BE49-F238E27FC236}">
                <a16:creationId xmlns:a16="http://schemas.microsoft.com/office/drawing/2014/main" id="{43EE83E5-E564-4E7E-A173-3BBADDD9EE0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7E9C7A-B5AC-4048-AD61-55A4FCC406C7}"/>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328127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B91A273-1B16-4598-B923-C027423A97E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4960051-0197-4A86-B046-9757254CC65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2EED2D-F31B-4369-9AD4-4A9C0D517F1F}"/>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5" name="Нижний колонтитул 4">
            <a:extLst>
              <a:ext uri="{FF2B5EF4-FFF2-40B4-BE49-F238E27FC236}">
                <a16:creationId xmlns:a16="http://schemas.microsoft.com/office/drawing/2014/main" id="{6BEDB2AE-D326-4DC3-9C59-3189B71E67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CDF2F8-CA8F-40D9-8FA5-0A978477073E}"/>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164907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506B82-38C0-4B5A-ACDE-C65627A6E7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AE06183-1768-4CC6-B27C-ADBA970CD27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1035E7D-518B-491E-A49B-B4054527AE69}"/>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5" name="Нижний колонтитул 4">
            <a:extLst>
              <a:ext uri="{FF2B5EF4-FFF2-40B4-BE49-F238E27FC236}">
                <a16:creationId xmlns:a16="http://schemas.microsoft.com/office/drawing/2014/main" id="{513FB7A3-6D0E-492D-B094-01DFDBDB0D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AE9984-EFE9-43F8-9D00-D5666A6E590E}"/>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70693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AC8553-D01E-4873-9E54-A89776D36E8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AA4B658-A38C-439C-86AF-FA6723985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905EE95-CAE3-4CEE-B4CC-C84B98BBD120}"/>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5" name="Нижний колонтитул 4">
            <a:extLst>
              <a:ext uri="{FF2B5EF4-FFF2-40B4-BE49-F238E27FC236}">
                <a16:creationId xmlns:a16="http://schemas.microsoft.com/office/drawing/2014/main" id="{88B96C09-6153-4DF5-A855-6D79F09EE95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49F3CD-B8EF-4E24-BC9A-CC7A292586FD}"/>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256684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5C2320-6E7D-49EE-BB71-1CCE52D2E5E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8694AE-8171-4097-B794-9D9A90759E1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A8877C8-9398-4BEE-AB89-90703E1EC39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C6049E8-F7F8-4FA7-98A7-B3C3F7B8CF40}"/>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6" name="Нижний колонтитул 5">
            <a:extLst>
              <a:ext uri="{FF2B5EF4-FFF2-40B4-BE49-F238E27FC236}">
                <a16:creationId xmlns:a16="http://schemas.microsoft.com/office/drawing/2014/main" id="{48EB112D-0FDB-4354-8844-BDE0941BA11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BAC3700-5CF4-4CC1-B1C1-47E469A60739}"/>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220070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32E23-81EA-4E9A-A195-E1A1A8EB16D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6206AB9-2E29-4654-A710-51AA2C6D2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95ECACB-9B63-4B97-A22D-75154C89DB2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489B803-1451-47F7-9C66-EE18E1DD3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5B014C5-4873-4F6A-8A20-AD3043B8D4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29D6E04-3ECC-4B13-BD3E-51ADEF90D9B7}"/>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8" name="Нижний колонтитул 7">
            <a:extLst>
              <a:ext uri="{FF2B5EF4-FFF2-40B4-BE49-F238E27FC236}">
                <a16:creationId xmlns:a16="http://schemas.microsoft.com/office/drawing/2014/main" id="{0C33C6F8-49A1-45C7-B18D-50A7D818868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D11F41D-5D5F-4DE5-B780-CC36A9AD2688}"/>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246409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09A58-91E4-461C-803A-2C0B73E5778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F6CD40C-B1C3-4345-8186-381D26781465}"/>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4" name="Нижний колонтитул 3">
            <a:extLst>
              <a:ext uri="{FF2B5EF4-FFF2-40B4-BE49-F238E27FC236}">
                <a16:creationId xmlns:a16="http://schemas.microsoft.com/office/drawing/2014/main" id="{19EB68FA-EC6F-435E-89BB-A80180473BF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99F83A6-F230-4E83-B530-97CF4677A438}"/>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25556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389C236-756F-4D5C-97F5-AB55A478BA1A}"/>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3" name="Нижний колонтитул 2">
            <a:extLst>
              <a:ext uri="{FF2B5EF4-FFF2-40B4-BE49-F238E27FC236}">
                <a16:creationId xmlns:a16="http://schemas.microsoft.com/office/drawing/2014/main" id="{E3E383BD-4DB0-4CEC-8D8A-63F246612B4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613D095-A7D3-4E94-81A3-75724AF11918}"/>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325172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C45B7C-09AD-4562-9F2D-DBBD267781C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306BB2B-474B-437C-8F0C-85FCC5CA1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19DBB04-77F7-43E2-9385-455930D77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C24D906-EE2E-4721-B381-FC881864E893}"/>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6" name="Нижний колонтитул 5">
            <a:extLst>
              <a:ext uri="{FF2B5EF4-FFF2-40B4-BE49-F238E27FC236}">
                <a16:creationId xmlns:a16="http://schemas.microsoft.com/office/drawing/2014/main" id="{C26B3057-ADA8-4356-83ED-AD586032EA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D33C728-3BF7-4626-BAE0-666963001677}"/>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143253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4E5D4-9F6D-437F-8F7D-618C403D4D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EF9D53C-B594-460B-9640-88E942C4E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085CBD0-BFF6-4E94-A1B5-DCA92FE5D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9ED155D-22F5-45A0-B30F-62CCBC8F7CE7}"/>
              </a:ext>
            </a:extLst>
          </p:cNvPr>
          <p:cNvSpPr>
            <a:spLocks noGrp="1"/>
          </p:cNvSpPr>
          <p:nvPr>
            <p:ph type="dt" sz="half" idx="10"/>
          </p:nvPr>
        </p:nvSpPr>
        <p:spPr/>
        <p:txBody>
          <a:bodyPr/>
          <a:lstStyle/>
          <a:p>
            <a:fld id="{DAC48720-40AE-42FB-A087-53393E40EB87}" type="datetimeFigureOut">
              <a:rPr lang="ru-RU" smtClean="0"/>
              <a:t>30.01.2024</a:t>
            </a:fld>
            <a:endParaRPr lang="ru-RU"/>
          </a:p>
        </p:txBody>
      </p:sp>
      <p:sp>
        <p:nvSpPr>
          <p:cNvPr id="6" name="Нижний колонтитул 5">
            <a:extLst>
              <a:ext uri="{FF2B5EF4-FFF2-40B4-BE49-F238E27FC236}">
                <a16:creationId xmlns:a16="http://schemas.microsoft.com/office/drawing/2014/main" id="{29BD6B09-C1ED-4285-B5F8-CF28A49DD9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694CC3F-1447-4520-A184-9D614E86B8B8}"/>
              </a:ext>
            </a:extLst>
          </p:cNvPr>
          <p:cNvSpPr>
            <a:spLocks noGrp="1"/>
          </p:cNvSpPr>
          <p:nvPr>
            <p:ph type="sldNum" sz="quarter" idx="12"/>
          </p:nvPr>
        </p:nvSpPr>
        <p:spPr/>
        <p:txBody>
          <a:bodyPr/>
          <a:lstStyle/>
          <a:p>
            <a:fld id="{2A4296AF-9E29-405C-B270-9D91EE90C747}" type="slidenum">
              <a:rPr lang="ru-RU" smtClean="0"/>
              <a:t>‹#›</a:t>
            </a:fld>
            <a:endParaRPr lang="ru-RU"/>
          </a:p>
        </p:txBody>
      </p:sp>
    </p:spTree>
    <p:extLst>
      <p:ext uri="{BB962C8B-B14F-4D97-AF65-F5344CB8AC3E}">
        <p14:creationId xmlns:p14="http://schemas.microsoft.com/office/powerpoint/2010/main" val="394316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E971C7-2FE0-484B-97CC-ECFF5B98F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ED379D7-672C-4C0D-9705-05763ADF53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876273E-F5E7-4266-84A0-BEC577F76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48720-40AE-42FB-A087-53393E40EB87}" type="datetimeFigureOut">
              <a:rPr lang="ru-RU" smtClean="0"/>
              <a:t>30.01.2024</a:t>
            </a:fld>
            <a:endParaRPr lang="ru-RU"/>
          </a:p>
        </p:txBody>
      </p:sp>
      <p:sp>
        <p:nvSpPr>
          <p:cNvPr id="5" name="Нижний колонтитул 4">
            <a:extLst>
              <a:ext uri="{FF2B5EF4-FFF2-40B4-BE49-F238E27FC236}">
                <a16:creationId xmlns:a16="http://schemas.microsoft.com/office/drawing/2014/main" id="{B29BB3B1-3A76-4D06-BD61-D3B1A622D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07CA1B3-A74B-45DD-8DE0-E1EADEC13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296AF-9E29-405C-B270-9D91EE90C747}" type="slidenum">
              <a:rPr lang="ru-RU" smtClean="0"/>
              <a:t>‹#›</a:t>
            </a:fld>
            <a:endParaRPr lang="ru-RU"/>
          </a:p>
        </p:txBody>
      </p:sp>
    </p:spTree>
    <p:extLst>
      <p:ext uri="{BB962C8B-B14F-4D97-AF65-F5344CB8AC3E}">
        <p14:creationId xmlns:p14="http://schemas.microsoft.com/office/powerpoint/2010/main" val="257382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C12B3-4831-49EA-B8E5-484F1B9F0D71}"/>
              </a:ext>
            </a:extLst>
          </p:cNvPr>
          <p:cNvSpPr>
            <a:spLocks noGrp="1"/>
          </p:cNvSpPr>
          <p:nvPr>
            <p:ph type="ctrTitle"/>
          </p:nvPr>
        </p:nvSpPr>
        <p:spPr>
          <a:xfrm>
            <a:off x="1524000" y="619125"/>
            <a:ext cx="9477375" cy="1209675"/>
          </a:xfrm>
        </p:spPr>
        <p:txBody>
          <a:bodyPr>
            <a:normAutofit fontScale="90000"/>
          </a:bodyPr>
          <a:lstStyle/>
          <a:p>
            <a:r>
              <a:rPr lang="ru-RU" dirty="0"/>
              <a:t>Исследовательская работа «Боевой путь моего прадеда»</a:t>
            </a:r>
          </a:p>
        </p:txBody>
      </p:sp>
      <p:sp>
        <p:nvSpPr>
          <p:cNvPr id="3" name="Подзаголовок 2">
            <a:extLst>
              <a:ext uri="{FF2B5EF4-FFF2-40B4-BE49-F238E27FC236}">
                <a16:creationId xmlns:a16="http://schemas.microsoft.com/office/drawing/2014/main" id="{ADD54E9B-CB74-4C35-BC3F-5E7DBF5B1FC6}"/>
              </a:ext>
            </a:extLst>
          </p:cNvPr>
          <p:cNvSpPr>
            <a:spLocks noGrp="1"/>
          </p:cNvSpPr>
          <p:nvPr>
            <p:ph type="subTitle" idx="1"/>
          </p:nvPr>
        </p:nvSpPr>
        <p:spPr>
          <a:xfrm>
            <a:off x="2471407" y="5429251"/>
            <a:ext cx="7603340" cy="981074"/>
          </a:xfrm>
        </p:spPr>
        <p:txBody>
          <a:bodyPr>
            <a:normAutofit/>
          </a:bodyPr>
          <a:lstStyle/>
          <a:p>
            <a:r>
              <a:rPr lang="ru-RU" sz="1800" dirty="0"/>
              <a:t>Выполнила: </a:t>
            </a:r>
            <a:r>
              <a:rPr lang="ru-RU" sz="1800" dirty="0" err="1"/>
              <a:t>Безина</a:t>
            </a:r>
            <a:r>
              <a:rPr lang="ru-RU" sz="1800" dirty="0"/>
              <a:t> Злата Владимировна, ученица 4 «Л» класса ГБОУ города Москвы «Школа № 2033» Руководитель: Петрук Марина Германовна, учитель начальных классов 2023-2024 уч. г.</a:t>
            </a:r>
          </a:p>
        </p:txBody>
      </p:sp>
      <p:pic>
        <p:nvPicPr>
          <p:cNvPr id="5" name="Рисунок 4">
            <a:extLst>
              <a:ext uri="{FF2B5EF4-FFF2-40B4-BE49-F238E27FC236}">
                <a16:creationId xmlns:a16="http://schemas.microsoft.com/office/drawing/2014/main" id="{D65B3A8C-FAC8-4EA9-BE43-3BB2043E3AD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71407" y="1828800"/>
            <a:ext cx="2367294" cy="3429002"/>
          </a:xfrm>
          <a:prstGeom prst="rect">
            <a:avLst/>
          </a:prstGeom>
        </p:spPr>
      </p:pic>
      <p:pic>
        <p:nvPicPr>
          <p:cNvPr id="7" name="Рисунок 6">
            <a:extLst>
              <a:ext uri="{FF2B5EF4-FFF2-40B4-BE49-F238E27FC236}">
                <a16:creationId xmlns:a16="http://schemas.microsoft.com/office/drawing/2014/main" id="{86D825F6-D857-4B44-8958-8388FBC8023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16657" y="1828800"/>
            <a:ext cx="4858090" cy="3429002"/>
          </a:xfrm>
          <a:prstGeom prst="rect">
            <a:avLst/>
          </a:prstGeom>
        </p:spPr>
      </p:pic>
    </p:spTree>
    <p:extLst>
      <p:ext uri="{BB962C8B-B14F-4D97-AF65-F5344CB8AC3E}">
        <p14:creationId xmlns:p14="http://schemas.microsoft.com/office/powerpoint/2010/main" val="43627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3699C3B-A63E-49B4-87DE-F8B06FEE6FAA}"/>
              </a:ext>
            </a:extLst>
          </p:cNvPr>
          <p:cNvSpPr>
            <a:spLocks noGrp="1"/>
          </p:cNvSpPr>
          <p:nvPr>
            <p:ph idx="1"/>
          </p:nvPr>
        </p:nvSpPr>
        <p:spPr>
          <a:xfrm>
            <a:off x="682512" y="581344"/>
            <a:ext cx="11112745" cy="2609530"/>
          </a:xfrm>
        </p:spPr>
        <p:txBody>
          <a:bodyPr>
            <a:normAutofit lnSpcReduction="10000"/>
          </a:bodyPr>
          <a:lstStyle/>
          <a:p>
            <a:r>
              <a:rPr lang="ru-RU" dirty="0"/>
              <a:t>Единственной дорогой, связывавшей город и Большую землю была «Дорога Жизни». Летом это был водный путь, а зимой – ледовый. Эта дорога спасла от голода многих ленинградцев в страшную зиму 1942 года. Поэтому ей дали такое название. Ещё через неё в город привозили боеприпасы для солдат, горючее для танков, уголь для электростанций, медикаменты для госпиталей. Вывозили из города раненых, больных и детей.</a:t>
            </a:r>
          </a:p>
        </p:txBody>
      </p:sp>
      <p:pic>
        <p:nvPicPr>
          <p:cNvPr id="25" name="Рисунок 24">
            <a:extLst>
              <a:ext uri="{FF2B5EF4-FFF2-40B4-BE49-F238E27FC236}">
                <a16:creationId xmlns:a16="http://schemas.microsoft.com/office/drawing/2014/main" id="{A41230CF-B915-4513-A4A8-DAB6990A73A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51262" y="3190874"/>
            <a:ext cx="1346882" cy="1525704"/>
          </a:xfrm>
          <a:prstGeom prst="rect">
            <a:avLst/>
          </a:prstGeom>
        </p:spPr>
      </p:pic>
      <p:pic>
        <p:nvPicPr>
          <p:cNvPr id="27" name="Рисунок 26">
            <a:extLst>
              <a:ext uri="{FF2B5EF4-FFF2-40B4-BE49-F238E27FC236}">
                <a16:creationId xmlns:a16="http://schemas.microsoft.com/office/drawing/2014/main" id="{6573C514-F6F1-47F2-9C3F-F2398F3130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18054" y="3190874"/>
            <a:ext cx="4078138" cy="1525704"/>
          </a:xfrm>
          <a:prstGeom prst="rect">
            <a:avLst/>
          </a:prstGeom>
        </p:spPr>
      </p:pic>
      <p:pic>
        <p:nvPicPr>
          <p:cNvPr id="29" name="Рисунок 28">
            <a:extLst>
              <a:ext uri="{FF2B5EF4-FFF2-40B4-BE49-F238E27FC236}">
                <a16:creationId xmlns:a16="http://schemas.microsoft.com/office/drawing/2014/main" id="{31337629-7317-4C3E-9F4F-E8F213BA0F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18054" y="4601958"/>
            <a:ext cx="5535160" cy="1697306"/>
          </a:xfrm>
          <a:prstGeom prst="rect">
            <a:avLst/>
          </a:prstGeom>
        </p:spPr>
      </p:pic>
      <p:pic>
        <p:nvPicPr>
          <p:cNvPr id="31" name="Рисунок 30">
            <a:extLst>
              <a:ext uri="{FF2B5EF4-FFF2-40B4-BE49-F238E27FC236}">
                <a16:creationId xmlns:a16="http://schemas.microsoft.com/office/drawing/2014/main" id="{937C4111-453C-48D3-8199-57CC9399CE8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07249" y="3190874"/>
            <a:ext cx="5100665" cy="3108389"/>
          </a:xfrm>
          <a:prstGeom prst="rect">
            <a:avLst/>
          </a:prstGeom>
        </p:spPr>
      </p:pic>
    </p:spTree>
    <p:extLst>
      <p:ext uri="{BB962C8B-B14F-4D97-AF65-F5344CB8AC3E}">
        <p14:creationId xmlns:p14="http://schemas.microsoft.com/office/powerpoint/2010/main" val="152733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47EEA6-2563-4DEB-B08F-8BCC702D6594}"/>
              </a:ext>
            </a:extLst>
          </p:cNvPr>
          <p:cNvSpPr>
            <a:spLocks noGrp="1"/>
          </p:cNvSpPr>
          <p:nvPr>
            <p:ph idx="1"/>
          </p:nvPr>
        </p:nvSpPr>
        <p:spPr>
          <a:xfrm>
            <a:off x="668665" y="704851"/>
            <a:ext cx="4331960" cy="5353050"/>
          </a:xfrm>
        </p:spPr>
        <p:txBody>
          <a:bodyPr>
            <a:normAutofit fontScale="92500" lnSpcReduction="10000"/>
          </a:bodyPr>
          <a:lstStyle/>
          <a:p>
            <a:r>
              <a:rPr lang="ru-RU" dirty="0"/>
              <a:t>Когда я читала книгу Г. Черкашина «Кукла» и в ней описывалось, как герои так же покидают город по Дороге Жизни, передо мной ярко возникали образы ленинградцев, уезжающих на «полуторках» по замёрзшему Ладожскому озеру на Большую землю. Я представляла, что вот так же и мой прадедушка мог перевозить на своей машине жителей блокадного Ленинграда.</a:t>
            </a:r>
          </a:p>
        </p:txBody>
      </p:sp>
      <p:pic>
        <p:nvPicPr>
          <p:cNvPr id="5" name="Рисунок 4">
            <a:extLst>
              <a:ext uri="{FF2B5EF4-FFF2-40B4-BE49-F238E27FC236}">
                <a16:creationId xmlns:a16="http://schemas.microsoft.com/office/drawing/2014/main" id="{C39CB754-0A94-4973-8AB0-D129D9C0559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22607" y="1257300"/>
            <a:ext cx="6100728" cy="4552950"/>
          </a:xfrm>
          <a:prstGeom prst="rect">
            <a:avLst/>
          </a:prstGeom>
        </p:spPr>
      </p:pic>
    </p:spTree>
    <p:extLst>
      <p:ext uri="{BB962C8B-B14F-4D97-AF65-F5344CB8AC3E}">
        <p14:creationId xmlns:p14="http://schemas.microsoft.com/office/powerpoint/2010/main" val="365503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DBA550-CA97-47EA-BB47-89E72FED2F9B}"/>
              </a:ext>
            </a:extLst>
          </p:cNvPr>
          <p:cNvSpPr>
            <a:spLocks noGrp="1"/>
          </p:cNvSpPr>
          <p:nvPr>
            <p:ph type="title"/>
          </p:nvPr>
        </p:nvSpPr>
        <p:spPr/>
        <p:txBody>
          <a:bodyPr>
            <a:normAutofit/>
          </a:bodyPr>
          <a:lstStyle/>
          <a:p>
            <a:r>
              <a:rPr lang="ru-RU" sz="5400" dirty="0"/>
              <a:t>Практическая часть</a:t>
            </a:r>
          </a:p>
        </p:txBody>
      </p:sp>
      <p:sp>
        <p:nvSpPr>
          <p:cNvPr id="3" name="Объект 2">
            <a:extLst>
              <a:ext uri="{FF2B5EF4-FFF2-40B4-BE49-F238E27FC236}">
                <a16:creationId xmlns:a16="http://schemas.microsoft.com/office/drawing/2014/main" id="{D0C622DD-ED04-4B5B-A26B-AEB92DBC4373}"/>
              </a:ext>
            </a:extLst>
          </p:cNvPr>
          <p:cNvSpPr>
            <a:spLocks noGrp="1"/>
          </p:cNvSpPr>
          <p:nvPr>
            <p:ph idx="1"/>
          </p:nvPr>
        </p:nvSpPr>
        <p:spPr>
          <a:xfrm>
            <a:off x="838201" y="1800225"/>
            <a:ext cx="3467100" cy="4181475"/>
          </a:xfrm>
        </p:spPr>
        <p:txBody>
          <a:bodyPr>
            <a:normAutofit lnSpcReduction="10000"/>
          </a:bodyPr>
          <a:lstStyle/>
          <a:p>
            <a:r>
              <a:rPr lang="ru-RU" dirty="0"/>
              <a:t>Мы с моим старшим братом Стёпой решили найти какие-нибудь сведения о нашем прадедушке. На сайте «Память народа» мы нашли рассекреченные в 2007 году архивные документы. </a:t>
            </a:r>
          </a:p>
        </p:txBody>
      </p:sp>
      <p:pic>
        <p:nvPicPr>
          <p:cNvPr id="5" name="Рисунок 4">
            <a:extLst>
              <a:ext uri="{FF2B5EF4-FFF2-40B4-BE49-F238E27FC236}">
                <a16:creationId xmlns:a16="http://schemas.microsoft.com/office/drawing/2014/main" id="{570460EC-2E07-470A-A201-018F6E067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425" y="1900178"/>
            <a:ext cx="6877393" cy="3871972"/>
          </a:xfrm>
          <a:prstGeom prst="rect">
            <a:avLst/>
          </a:prstGeom>
        </p:spPr>
      </p:pic>
    </p:spTree>
    <p:extLst>
      <p:ext uri="{BB962C8B-B14F-4D97-AF65-F5344CB8AC3E}">
        <p14:creationId xmlns:p14="http://schemas.microsoft.com/office/powerpoint/2010/main" val="417643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EC963FE-D040-4E71-BBB7-D66EA92BBFAA}"/>
              </a:ext>
            </a:extLst>
          </p:cNvPr>
          <p:cNvSpPr>
            <a:spLocks noGrp="1"/>
          </p:cNvSpPr>
          <p:nvPr>
            <p:ph idx="1"/>
          </p:nvPr>
        </p:nvSpPr>
        <p:spPr>
          <a:xfrm>
            <a:off x="895350" y="695325"/>
            <a:ext cx="5743575" cy="6072188"/>
          </a:xfrm>
        </p:spPr>
        <p:txBody>
          <a:bodyPr/>
          <a:lstStyle/>
          <a:p>
            <a:r>
              <a:rPr lang="ru-RU" dirty="0"/>
              <a:t>Из этих документов мы узнали, что наш прадед Ковальчук Сергей Кириллович 1915г.р. был призван в ряды рабоче-крестьянской  Красной Армии (РККА) в июне 1941г. Киржачским районным военным комиссариатом (РВК), Ивановской области, Киржачского района. Воинское звание имел гвардии рядовой красноармеец. Был шофёром  паркового взвода 8-го Гвардейского Артиллерийского Любанского Краснознамённого полка.</a:t>
            </a:r>
          </a:p>
        </p:txBody>
      </p:sp>
      <p:pic>
        <p:nvPicPr>
          <p:cNvPr id="5" name="Рисунок 4">
            <a:extLst>
              <a:ext uri="{FF2B5EF4-FFF2-40B4-BE49-F238E27FC236}">
                <a16:creationId xmlns:a16="http://schemas.microsoft.com/office/drawing/2014/main" id="{F3C37416-3409-4066-A647-AFFE6B1A0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993" y="591150"/>
            <a:ext cx="3719731" cy="5675699"/>
          </a:xfrm>
          <a:prstGeom prst="rect">
            <a:avLst/>
          </a:prstGeom>
        </p:spPr>
      </p:pic>
    </p:spTree>
    <p:extLst>
      <p:ext uri="{BB962C8B-B14F-4D97-AF65-F5344CB8AC3E}">
        <p14:creationId xmlns:p14="http://schemas.microsoft.com/office/powerpoint/2010/main" val="10239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916FE74-AE44-4097-A9B5-D80D376A8DB6}"/>
              </a:ext>
            </a:extLst>
          </p:cNvPr>
          <p:cNvSpPr>
            <a:spLocks noGrp="1"/>
          </p:cNvSpPr>
          <p:nvPr>
            <p:ph idx="1"/>
          </p:nvPr>
        </p:nvSpPr>
        <p:spPr>
          <a:xfrm>
            <a:off x="742950" y="638175"/>
            <a:ext cx="10610850" cy="5538788"/>
          </a:xfrm>
        </p:spPr>
        <p:txBody>
          <a:bodyPr/>
          <a:lstStyle/>
          <a:p>
            <a:r>
              <a:rPr lang="ru-RU" dirty="0"/>
              <a:t>На сайте «Память народа» мы нашли боевой путь его части</a:t>
            </a:r>
          </a:p>
          <a:p>
            <a:endParaRPr lang="ru-RU" dirty="0"/>
          </a:p>
        </p:txBody>
      </p:sp>
      <p:pic>
        <p:nvPicPr>
          <p:cNvPr id="5" name="Рисунок 4">
            <a:extLst>
              <a:ext uri="{FF2B5EF4-FFF2-40B4-BE49-F238E27FC236}">
                <a16:creationId xmlns:a16="http://schemas.microsoft.com/office/drawing/2014/main" id="{E9EA9456-7E54-41DD-8790-175CE17C0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356" y="1550099"/>
            <a:ext cx="8448368" cy="4310251"/>
          </a:xfrm>
          <a:prstGeom prst="rect">
            <a:avLst/>
          </a:prstGeom>
        </p:spPr>
      </p:pic>
    </p:spTree>
    <p:extLst>
      <p:ext uri="{BB962C8B-B14F-4D97-AF65-F5344CB8AC3E}">
        <p14:creationId xmlns:p14="http://schemas.microsoft.com/office/powerpoint/2010/main" val="27741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A0BE779-7F7B-4733-B777-133130238D27}"/>
              </a:ext>
            </a:extLst>
          </p:cNvPr>
          <p:cNvSpPr>
            <a:spLocks noGrp="1"/>
          </p:cNvSpPr>
          <p:nvPr>
            <p:ph idx="1"/>
          </p:nvPr>
        </p:nvSpPr>
        <p:spPr>
          <a:xfrm>
            <a:off x="676276" y="1173407"/>
            <a:ext cx="4152900" cy="5046416"/>
          </a:xfrm>
        </p:spPr>
        <p:txBody>
          <a:bodyPr>
            <a:normAutofit/>
          </a:bodyPr>
          <a:lstStyle/>
          <a:p>
            <a:r>
              <a:rPr lang="ru-RU" dirty="0"/>
              <a:t>Это фотография</a:t>
            </a:r>
            <a:r>
              <a:rPr lang="ru-RU" b="1" dirty="0"/>
              <a:t> </a:t>
            </a:r>
            <a:r>
              <a:rPr lang="ru-RU" dirty="0"/>
              <a:t>моего прадеда. Здесь ему 27 лет. На обороте  есть подпись: Ленинград 1942 год. На воротничке -  петлицы автомобильных войск. Ещё у нас дома бережно хранятся его медали: «За оборону Ленинграда», «За боевые заслуги».</a:t>
            </a:r>
          </a:p>
        </p:txBody>
      </p:sp>
      <p:pic>
        <p:nvPicPr>
          <p:cNvPr id="5" name="Рисунок 4">
            <a:extLst>
              <a:ext uri="{FF2B5EF4-FFF2-40B4-BE49-F238E27FC236}">
                <a16:creationId xmlns:a16="http://schemas.microsoft.com/office/drawing/2014/main" id="{B79112B8-943E-49A5-8D7E-158909ED83D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126752" y="1173407"/>
            <a:ext cx="3369547" cy="4880754"/>
          </a:xfrm>
          <a:prstGeom prst="rect">
            <a:avLst/>
          </a:prstGeom>
        </p:spPr>
      </p:pic>
      <p:pic>
        <p:nvPicPr>
          <p:cNvPr id="7" name="Рисунок 6">
            <a:extLst>
              <a:ext uri="{FF2B5EF4-FFF2-40B4-BE49-F238E27FC236}">
                <a16:creationId xmlns:a16="http://schemas.microsoft.com/office/drawing/2014/main" id="{7555037F-D550-45B5-869E-384F927730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20176" y="3429000"/>
            <a:ext cx="1743074" cy="2631425"/>
          </a:xfrm>
          <a:prstGeom prst="rect">
            <a:avLst/>
          </a:prstGeom>
        </p:spPr>
      </p:pic>
      <p:pic>
        <p:nvPicPr>
          <p:cNvPr id="6" name="Рисунок 5">
            <a:extLst>
              <a:ext uri="{FF2B5EF4-FFF2-40B4-BE49-F238E27FC236}">
                <a16:creationId xmlns:a16="http://schemas.microsoft.com/office/drawing/2014/main" id="{44B64058-6E68-4DD7-98CC-56478475091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88443" y="1007744"/>
            <a:ext cx="1206707" cy="2207165"/>
          </a:xfrm>
          <a:prstGeom prst="rect">
            <a:avLst/>
          </a:prstGeom>
        </p:spPr>
      </p:pic>
      <p:pic>
        <p:nvPicPr>
          <p:cNvPr id="9" name="Рисунок 8">
            <a:extLst>
              <a:ext uri="{FF2B5EF4-FFF2-40B4-BE49-F238E27FC236}">
                <a16:creationId xmlns:a16="http://schemas.microsoft.com/office/drawing/2014/main" id="{8A662A63-6A4D-4D97-80B1-97E794DD127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15866" y="1007744"/>
            <a:ext cx="1172577" cy="2156463"/>
          </a:xfrm>
          <a:prstGeom prst="rect">
            <a:avLst/>
          </a:prstGeom>
        </p:spPr>
      </p:pic>
    </p:spTree>
    <p:extLst>
      <p:ext uri="{BB962C8B-B14F-4D97-AF65-F5344CB8AC3E}">
        <p14:creationId xmlns:p14="http://schemas.microsoft.com/office/powerpoint/2010/main" val="241004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a:extLst>
              <a:ext uri="{FF2B5EF4-FFF2-40B4-BE49-F238E27FC236}">
                <a16:creationId xmlns:a16="http://schemas.microsoft.com/office/drawing/2014/main" id="{D2749F1B-6D26-4B0E-9F9E-E15D4B834D17}"/>
              </a:ext>
            </a:extLst>
          </p:cNvPr>
          <p:cNvSpPr>
            <a:spLocks noGrp="1"/>
          </p:cNvSpPr>
          <p:nvPr>
            <p:ph idx="1"/>
          </p:nvPr>
        </p:nvSpPr>
        <p:spPr>
          <a:xfrm>
            <a:off x="657225" y="771388"/>
            <a:ext cx="3190875" cy="5534162"/>
          </a:xfrm>
        </p:spPr>
        <p:txBody>
          <a:bodyPr>
            <a:normAutofit fontScale="92500"/>
          </a:bodyPr>
          <a:lstStyle/>
          <a:p>
            <a:r>
              <a:rPr lang="ru-RU" dirty="0"/>
              <a:t>Это архивная карта, которую мы нашли. Здесь видно положение войск Волховского фронта на 03.09.1943г. На ней красным кружком мы обозначили    расположение дедушкиного 8-го Гвардейского Артиллерийского полка.</a:t>
            </a:r>
          </a:p>
        </p:txBody>
      </p:sp>
      <p:pic>
        <p:nvPicPr>
          <p:cNvPr id="11" name="Рисунок 10">
            <a:extLst>
              <a:ext uri="{FF2B5EF4-FFF2-40B4-BE49-F238E27FC236}">
                <a16:creationId xmlns:a16="http://schemas.microsoft.com/office/drawing/2014/main" id="{D6E5CA3B-D1A9-4BF6-8D22-57302BC2D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705" y="771388"/>
            <a:ext cx="6617040" cy="5315223"/>
          </a:xfrm>
          <a:prstGeom prst="rect">
            <a:avLst/>
          </a:prstGeom>
        </p:spPr>
      </p:pic>
    </p:spTree>
    <p:extLst>
      <p:ext uri="{BB962C8B-B14F-4D97-AF65-F5344CB8AC3E}">
        <p14:creationId xmlns:p14="http://schemas.microsoft.com/office/powerpoint/2010/main" val="369459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B2623FC-6290-43C1-831A-FC689D36C4E0}"/>
              </a:ext>
            </a:extLst>
          </p:cNvPr>
          <p:cNvSpPr>
            <a:spLocks noGrp="1"/>
          </p:cNvSpPr>
          <p:nvPr>
            <p:ph idx="1"/>
          </p:nvPr>
        </p:nvSpPr>
        <p:spPr>
          <a:xfrm>
            <a:off x="742950" y="828675"/>
            <a:ext cx="4314825" cy="5348288"/>
          </a:xfrm>
        </p:spPr>
        <p:txBody>
          <a:bodyPr>
            <a:normAutofit lnSpcReduction="10000"/>
          </a:bodyPr>
          <a:lstStyle/>
          <a:p>
            <a:r>
              <a:rPr lang="ru-RU" dirty="0"/>
              <a:t>В Википедии мы прочитали информацию об истории формирования полка. В каких военных операциях он участвовал. Все эти операции были Битвой за Ленинград. В том числе </a:t>
            </a:r>
            <a:r>
              <a:rPr lang="ru-RU" dirty="0" err="1"/>
              <a:t>Ленинградско</a:t>
            </a:r>
            <a:r>
              <a:rPr lang="ru-RU" dirty="0"/>
              <a:t>-Новгородская операция с 14 января – по 1 марта 1944г. Итогом которой было полное снятие блокады Ленинграда.</a:t>
            </a:r>
          </a:p>
        </p:txBody>
      </p:sp>
      <p:pic>
        <p:nvPicPr>
          <p:cNvPr id="8" name="Рисунок 7">
            <a:extLst>
              <a:ext uri="{FF2B5EF4-FFF2-40B4-BE49-F238E27FC236}">
                <a16:creationId xmlns:a16="http://schemas.microsoft.com/office/drawing/2014/main" id="{14E22B74-B74C-426D-A10D-2048735CE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775" y="681036"/>
            <a:ext cx="7051332" cy="5281613"/>
          </a:xfrm>
          <a:prstGeom prst="rect">
            <a:avLst/>
          </a:prstGeom>
        </p:spPr>
      </p:pic>
    </p:spTree>
    <p:extLst>
      <p:ext uri="{BB962C8B-B14F-4D97-AF65-F5344CB8AC3E}">
        <p14:creationId xmlns:p14="http://schemas.microsoft.com/office/powerpoint/2010/main" val="294811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58A17A-F314-4349-8CC9-ABB496DECCCF}"/>
              </a:ext>
            </a:extLst>
          </p:cNvPr>
          <p:cNvSpPr>
            <a:spLocks noGrp="1"/>
          </p:cNvSpPr>
          <p:nvPr>
            <p:ph type="title"/>
          </p:nvPr>
        </p:nvSpPr>
        <p:spPr>
          <a:xfrm>
            <a:off x="838201" y="142875"/>
            <a:ext cx="10039350" cy="971550"/>
          </a:xfrm>
        </p:spPr>
        <p:txBody>
          <a:bodyPr>
            <a:normAutofit/>
          </a:bodyPr>
          <a:lstStyle/>
          <a:p>
            <a:r>
              <a:rPr lang="ru-RU" sz="5400" dirty="0"/>
              <a:t>Награды</a:t>
            </a:r>
          </a:p>
        </p:txBody>
      </p:sp>
      <p:sp>
        <p:nvSpPr>
          <p:cNvPr id="3" name="Объект 2">
            <a:extLst>
              <a:ext uri="{FF2B5EF4-FFF2-40B4-BE49-F238E27FC236}">
                <a16:creationId xmlns:a16="http://schemas.microsoft.com/office/drawing/2014/main" id="{750F379A-CBAC-445E-B4D8-FEC7FD0CA6CB}"/>
              </a:ext>
            </a:extLst>
          </p:cNvPr>
          <p:cNvSpPr>
            <a:spLocks noGrp="1"/>
          </p:cNvSpPr>
          <p:nvPr>
            <p:ph idx="1"/>
          </p:nvPr>
        </p:nvSpPr>
        <p:spPr>
          <a:xfrm>
            <a:off x="711274" y="1209675"/>
            <a:ext cx="4733924" cy="5343525"/>
          </a:xfrm>
        </p:spPr>
        <p:txBody>
          <a:bodyPr>
            <a:normAutofit fontScale="77500" lnSpcReduction="20000"/>
          </a:bodyPr>
          <a:lstStyle/>
          <a:p>
            <a:r>
              <a:rPr lang="ru-RU" dirty="0"/>
              <a:t>Это Акт на вручение медали «За оборону Ленинграда» от 18 февраля 1944 года. В нём написано: В соответствии с пп.2-3 положения о медалях «За оборону Ленинграда», «За оборону Одессы», «За оборону Сталинграда», «За оборону Севастополя», утверждённого Указом президиума Верховного Совета Союза ССР от 22 декабря 1942 года, мною, командиром 8-го Гвардейского </a:t>
            </a:r>
            <a:r>
              <a:rPr lang="ru-RU" dirty="0" err="1"/>
              <a:t>Пуш</a:t>
            </a:r>
            <a:r>
              <a:rPr lang="ru-RU" dirty="0"/>
              <a:t>. Артиллерийского </a:t>
            </a:r>
            <a:r>
              <a:rPr lang="ru-RU" dirty="0" err="1"/>
              <a:t>Любаньского</a:t>
            </a:r>
            <a:r>
              <a:rPr lang="ru-RU" dirty="0"/>
              <a:t> Краснознаменного полка РГК гвардии полковником </a:t>
            </a:r>
            <a:r>
              <a:rPr lang="ru-RU" dirty="0" err="1"/>
              <a:t>Титарь</a:t>
            </a:r>
            <a:r>
              <a:rPr lang="ru-RU" dirty="0"/>
              <a:t> Емельяном Акимовичем от имени Президиума Верховного  Совета Союза ССР произведено вручение  медалей «За оборону Ленинграда», </a:t>
            </a:r>
            <a:r>
              <a:rPr lang="ru-RU" dirty="0" err="1"/>
              <a:t>нижепоименнованным</a:t>
            </a:r>
            <a:r>
              <a:rPr lang="ru-RU" dirty="0"/>
              <a:t> участникам обороны города Ленинграда.</a:t>
            </a:r>
          </a:p>
          <a:p>
            <a:endParaRPr lang="ru-RU" dirty="0"/>
          </a:p>
          <a:p>
            <a:endParaRPr lang="ru-RU" dirty="0"/>
          </a:p>
          <a:p>
            <a:endParaRPr lang="ru-RU" dirty="0"/>
          </a:p>
        </p:txBody>
      </p:sp>
      <p:pic>
        <p:nvPicPr>
          <p:cNvPr id="9" name="Рисунок 8">
            <a:extLst>
              <a:ext uri="{FF2B5EF4-FFF2-40B4-BE49-F238E27FC236}">
                <a16:creationId xmlns:a16="http://schemas.microsoft.com/office/drawing/2014/main" id="{901F68DE-1A88-4ACD-B562-16760C81915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51502" y="2579948"/>
            <a:ext cx="2156617" cy="3587870"/>
          </a:xfrm>
          <a:prstGeom prst="rect">
            <a:avLst/>
          </a:prstGeom>
        </p:spPr>
      </p:pic>
      <p:pic>
        <p:nvPicPr>
          <p:cNvPr id="15" name="Рисунок 14">
            <a:extLst>
              <a:ext uri="{FF2B5EF4-FFF2-40B4-BE49-F238E27FC236}">
                <a16:creationId xmlns:a16="http://schemas.microsoft.com/office/drawing/2014/main" id="{33EB3C7A-71DE-4E8C-A1B0-E3A56B62A7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27765" y="2255519"/>
            <a:ext cx="2727264" cy="3924113"/>
          </a:xfrm>
          <a:prstGeom prst="rect">
            <a:avLst/>
          </a:prstGeom>
        </p:spPr>
      </p:pic>
      <p:pic>
        <p:nvPicPr>
          <p:cNvPr id="17" name="Рисунок 16">
            <a:extLst>
              <a:ext uri="{FF2B5EF4-FFF2-40B4-BE49-F238E27FC236}">
                <a16:creationId xmlns:a16="http://schemas.microsoft.com/office/drawing/2014/main" id="{987CC7E5-561A-48FB-8D30-5F5627533DD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40499" y="487467"/>
            <a:ext cx="4441751" cy="2199031"/>
          </a:xfrm>
          <a:prstGeom prst="rect">
            <a:avLst/>
          </a:prstGeom>
        </p:spPr>
      </p:pic>
    </p:spTree>
    <p:extLst>
      <p:ext uri="{BB962C8B-B14F-4D97-AF65-F5344CB8AC3E}">
        <p14:creationId xmlns:p14="http://schemas.microsoft.com/office/powerpoint/2010/main" val="161532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F00F8F-B675-4735-AD1E-0E5E9C438B1E}"/>
              </a:ext>
            </a:extLst>
          </p:cNvPr>
          <p:cNvSpPr>
            <a:spLocks noGrp="1"/>
          </p:cNvSpPr>
          <p:nvPr>
            <p:ph type="title"/>
          </p:nvPr>
        </p:nvSpPr>
        <p:spPr>
          <a:xfrm>
            <a:off x="571500" y="279095"/>
            <a:ext cx="11056803" cy="1111555"/>
          </a:xfrm>
        </p:spPr>
        <p:txBody>
          <a:bodyPr>
            <a:normAutofit/>
          </a:bodyPr>
          <a:lstStyle/>
          <a:p>
            <a:r>
              <a:rPr lang="ru-RU" sz="5400" dirty="0"/>
              <a:t>Награды</a:t>
            </a:r>
          </a:p>
        </p:txBody>
      </p:sp>
      <p:sp>
        <p:nvSpPr>
          <p:cNvPr id="3" name="Объект 2">
            <a:extLst>
              <a:ext uri="{FF2B5EF4-FFF2-40B4-BE49-F238E27FC236}">
                <a16:creationId xmlns:a16="http://schemas.microsoft.com/office/drawing/2014/main" id="{8D29AFA7-7725-47F4-9E4C-9F0118BD5345}"/>
              </a:ext>
            </a:extLst>
          </p:cNvPr>
          <p:cNvSpPr>
            <a:spLocks noGrp="1"/>
          </p:cNvSpPr>
          <p:nvPr>
            <p:ph idx="1"/>
          </p:nvPr>
        </p:nvSpPr>
        <p:spPr>
          <a:xfrm>
            <a:off x="466725" y="1152525"/>
            <a:ext cx="4543425" cy="5705474"/>
          </a:xfrm>
        </p:spPr>
        <p:txBody>
          <a:bodyPr>
            <a:normAutofit fontScale="77500" lnSpcReduction="20000"/>
          </a:bodyPr>
          <a:lstStyle/>
          <a:p>
            <a:pPr marL="0" indent="0">
              <a:buNone/>
            </a:pPr>
            <a:endParaRPr lang="ru-RU" dirty="0"/>
          </a:p>
          <a:p>
            <a:r>
              <a:rPr lang="ru-RU" dirty="0"/>
              <a:t>Это приказ по 8-му Гвардейскому Пушечному Артиллерийскому Любанскому Краснознамённому полку РГК от 19 июня 1944 года от имени Президиума Верховного Совета СССР о награждении медалью «За боевые заслуги» шофёра паркового взвода гвардии красноармейца – Ковальчук Сергея Кирилловича за то, что на протяжении всех боевых действий полка своей самоотверженной работой обеспечивал успешное выполнение боевых задач.</a:t>
            </a:r>
          </a:p>
          <a:p>
            <a:r>
              <a:rPr lang="ru-RU" dirty="0"/>
              <a:t>1915 года рождения, русский, беспартийный, ранений и наград не имеет, призван в РККА Киржачским  РВК, Ивановской области. Июнь 1941 год.</a:t>
            </a:r>
          </a:p>
        </p:txBody>
      </p:sp>
      <p:pic>
        <p:nvPicPr>
          <p:cNvPr id="5" name="Рисунок 4">
            <a:extLst>
              <a:ext uri="{FF2B5EF4-FFF2-40B4-BE49-F238E27FC236}">
                <a16:creationId xmlns:a16="http://schemas.microsoft.com/office/drawing/2014/main" id="{D9AF29D0-046B-4B7B-B8F1-F034E74A077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35543" y="1240630"/>
            <a:ext cx="3395790" cy="4948236"/>
          </a:xfrm>
          <a:prstGeom prst="rect">
            <a:avLst/>
          </a:prstGeom>
        </p:spPr>
      </p:pic>
      <p:pic>
        <p:nvPicPr>
          <p:cNvPr id="7" name="Рисунок 6">
            <a:extLst>
              <a:ext uri="{FF2B5EF4-FFF2-40B4-BE49-F238E27FC236}">
                <a16:creationId xmlns:a16="http://schemas.microsoft.com/office/drawing/2014/main" id="{E3E640A9-07E1-40A2-8A02-F867F4F71D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6000" y="489305"/>
            <a:ext cx="4079086" cy="1795865"/>
          </a:xfrm>
          <a:prstGeom prst="rect">
            <a:avLst/>
          </a:prstGeom>
        </p:spPr>
      </p:pic>
      <p:pic>
        <p:nvPicPr>
          <p:cNvPr id="9" name="Рисунок 8">
            <a:extLst>
              <a:ext uri="{FF2B5EF4-FFF2-40B4-BE49-F238E27FC236}">
                <a16:creationId xmlns:a16="http://schemas.microsoft.com/office/drawing/2014/main" id="{39D04E7F-18D0-4338-BBBD-E867B889B05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10139" y="2495380"/>
            <a:ext cx="2168241" cy="3693486"/>
          </a:xfrm>
          <a:prstGeom prst="rect">
            <a:avLst/>
          </a:prstGeom>
        </p:spPr>
      </p:pic>
    </p:spTree>
    <p:extLst>
      <p:ext uri="{BB962C8B-B14F-4D97-AF65-F5344CB8AC3E}">
        <p14:creationId xmlns:p14="http://schemas.microsoft.com/office/powerpoint/2010/main" val="84230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4C0535-05BD-4DD4-AC79-6328E825149C}"/>
              </a:ext>
            </a:extLst>
          </p:cNvPr>
          <p:cNvSpPr>
            <a:spLocks noGrp="1"/>
          </p:cNvSpPr>
          <p:nvPr>
            <p:ph type="title"/>
          </p:nvPr>
        </p:nvSpPr>
        <p:spPr>
          <a:xfrm>
            <a:off x="676275" y="295275"/>
            <a:ext cx="7048501" cy="828675"/>
          </a:xfrm>
        </p:spPr>
        <p:txBody>
          <a:bodyPr>
            <a:noAutofit/>
          </a:bodyPr>
          <a:lstStyle/>
          <a:p>
            <a:r>
              <a:rPr lang="ru-RU" sz="5400" dirty="0"/>
              <a:t>Содержание</a:t>
            </a:r>
          </a:p>
        </p:txBody>
      </p:sp>
      <p:sp>
        <p:nvSpPr>
          <p:cNvPr id="3" name="Объект 2">
            <a:extLst>
              <a:ext uri="{FF2B5EF4-FFF2-40B4-BE49-F238E27FC236}">
                <a16:creationId xmlns:a16="http://schemas.microsoft.com/office/drawing/2014/main" id="{AC5A7125-9EEE-431B-AC09-CD02009CAAE7}"/>
              </a:ext>
            </a:extLst>
          </p:cNvPr>
          <p:cNvSpPr>
            <a:spLocks noGrp="1"/>
          </p:cNvSpPr>
          <p:nvPr>
            <p:ph idx="1"/>
          </p:nvPr>
        </p:nvSpPr>
        <p:spPr>
          <a:xfrm>
            <a:off x="811887" y="1238250"/>
            <a:ext cx="9617988" cy="5324475"/>
          </a:xfrm>
        </p:spPr>
        <p:txBody>
          <a:bodyPr>
            <a:noAutofit/>
          </a:bodyPr>
          <a:lstStyle/>
          <a:p>
            <a:r>
              <a:rPr lang="ru-RU" dirty="0"/>
              <a:t>Введение</a:t>
            </a:r>
          </a:p>
          <a:p>
            <a:r>
              <a:rPr lang="ru-RU" dirty="0"/>
              <a:t>Актуальность темы</a:t>
            </a:r>
          </a:p>
          <a:p>
            <a:r>
              <a:rPr lang="ru-RU" dirty="0"/>
              <a:t>Цель проекта. Задачи проекта </a:t>
            </a:r>
          </a:p>
          <a:p>
            <a:r>
              <a:rPr lang="ru-RU" dirty="0"/>
              <a:t>Объект исследования. Предмет исследования</a:t>
            </a:r>
          </a:p>
          <a:p>
            <a:r>
              <a:rPr lang="ru-RU" dirty="0"/>
              <a:t>Гипотеза. Методы исследования</a:t>
            </a:r>
          </a:p>
          <a:p>
            <a:r>
              <a:rPr lang="ru-RU" dirty="0"/>
              <a:t>Теоретическая часть:</a:t>
            </a:r>
          </a:p>
          <a:p>
            <a:pPr marL="0" indent="0">
              <a:buNone/>
            </a:pPr>
            <a:r>
              <a:rPr lang="ru-RU" sz="2000" dirty="0"/>
              <a:t>     1. Историческая справка </a:t>
            </a:r>
          </a:p>
          <a:p>
            <a:pPr marL="0" indent="0">
              <a:buNone/>
            </a:pPr>
            <a:r>
              <a:rPr lang="ru-RU" sz="2000" dirty="0"/>
              <a:t>     2. Чтение книг по теме </a:t>
            </a:r>
          </a:p>
          <a:p>
            <a:r>
              <a:rPr lang="ru-RU" dirty="0"/>
              <a:t>Практическая часть</a:t>
            </a:r>
          </a:p>
          <a:p>
            <a:r>
              <a:rPr lang="ru-RU" dirty="0"/>
              <a:t>Заключение</a:t>
            </a:r>
          </a:p>
          <a:p>
            <a:r>
              <a:rPr lang="ru-RU" dirty="0"/>
              <a:t>Источники</a:t>
            </a:r>
          </a:p>
          <a:p>
            <a:endParaRPr lang="ru-RU" dirty="0"/>
          </a:p>
        </p:txBody>
      </p:sp>
      <p:pic>
        <p:nvPicPr>
          <p:cNvPr id="5" name="Рисунок 4">
            <a:extLst>
              <a:ext uri="{FF2B5EF4-FFF2-40B4-BE49-F238E27FC236}">
                <a16:creationId xmlns:a16="http://schemas.microsoft.com/office/drawing/2014/main" id="{6D738377-D978-4953-A4BE-2CDA12475D1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380870" y="687853"/>
            <a:ext cx="3181350" cy="2386013"/>
          </a:xfrm>
          <a:prstGeom prst="rect">
            <a:avLst/>
          </a:prstGeom>
        </p:spPr>
      </p:pic>
      <p:pic>
        <p:nvPicPr>
          <p:cNvPr id="8" name="Рисунок 7">
            <a:extLst>
              <a:ext uri="{FF2B5EF4-FFF2-40B4-BE49-F238E27FC236}">
                <a16:creationId xmlns:a16="http://schemas.microsoft.com/office/drawing/2014/main" id="{FDB610F3-8AAF-4B0D-A469-E5BA6B1F4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679" y="3251433"/>
            <a:ext cx="5150541" cy="3133725"/>
          </a:xfrm>
          <a:prstGeom prst="rect">
            <a:avLst/>
          </a:prstGeom>
        </p:spPr>
      </p:pic>
    </p:spTree>
    <p:extLst>
      <p:ext uri="{BB962C8B-B14F-4D97-AF65-F5344CB8AC3E}">
        <p14:creationId xmlns:p14="http://schemas.microsoft.com/office/powerpoint/2010/main" val="404354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2E5147-B852-4E14-988E-3D16F30071A1}"/>
              </a:ext>
            </a:extLst>
          </p:cNvPr>
          <p:cNvSpPr>
            <a:spLocks noGrp="1"/>
          </p:cNvSpPr>
          <p:nvPr>
            <p:ph type="title"/>
          </p:nvPr>
        </p:nvSpPr>
        <p:spPr/>
        <p:txBody>
          <a:bodyPr>
            <a:normAutofit/>
          </a:bodyPr>
          <a:lstStyle/>
          <a:p>
            <a:r>
              <a:rPr lang="ru-RU" sz="5400" dirty="0"/>
              <a:t>Заключение</a:t>
            </a:r>
          </a:p>
        </p:txBody>
      </p:sp>
      <p:sp>
        <p:nvSpPr>
          <p:cNvPr id="3" name="Объект 2">
            <a:extLst>
              <a:ext uri="{FF2B5EF4-FFF2-40B4-BE49-F238E27FC236}">
                <a16:creationId xmlns:a16="http://schemas.microsoft.com/office/drawing/2014/main" id="{5309F96A-08AE-4F83-8E1B-2AD997D8A861}"/>
              </a:ext>
            </a:extLst>
          </p:cNvPr>
          <p:cNvSpPr>
            <a:spLocks noGrp="1"/>
          </p:cNvSpPr>
          <p:nvPr>
            <p:ph idx="1"/>
          </p:nvPr>
        </p:nvSpPr>
        <p:spPr/>
        <p:txBody>
          <a:bodyPr/>
          <a:lstStyle/>
          <a:p>
            <a:r>
              <a:rPr lang="ru-RU" dirty="0"/>
              <a:t>Теперь я больше знаю о героической истории своей Родины и о судьбе моего прадеда, который был защитником Ленинграда!</a:t>
            </a:r>
          </a:p>
          <a:p>
            <a:r>
              <a:rPr lang="ru-RU" dirty="0"/>
              <a:t>К сожалению, документов, подтверждающих информацию о том, что Ковальчук Сергей Кириллович был шофёром именно на Дороге жизни нам пока найти не удалось. Но я продолжу поиск информации о нём. Верю, что </a:t>
            </a:r>
            <a:r>
              <a:rPr lang="ru-RU"/>
              <a:t>обязательно найду!</a:t>
            </a:r>
            <a:endParaRPr lang="ru-RU" dirty="0"/>
          </a:p>
          <a:p>
            <a:r>
              <a:rPr lang="ru-RU" dirty="0"/>
              <a:t>Горжусь, что моему прадедушке выпала честь быть участником таких значимых для истории нашей страны событий!</a:t>
            </a:r>
          </a:p>
        </p:txBody>
      </p:sp>
    </p:spTree>
    <p:extLst>
      <p:ext uri="{BB962C8B-B14F-4D97-AF65-F5344CB8AC3E}">
        <p14:creationId xmlns:p14="http://schemas.microsoft.com/office/powerpoint/2010/main" val="63586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DF4B24-3C96-4BEA-88D8-3682D790EC64}"/>
              </a:ext>
            </a:extLst>
          </p:cNvPr>
          <p:cNvSpPr>
            <a:spLocks noGrp="1"/>
          </p:cNvSpPr>
          <p:nvPr>
            <p:ph type="title"/>
          </p:nvPr>
        </p:nvSpPr>
        <p:spPr/>
        <p:txBody>
          <a:bodyPr>
            <a:normAutofit/>
          </a:bodyPr>
          <a:lstStyle/>
          <a:p>
            <a:r>
              <a:rPr lang="ru-RU" sz="5400" dirty="0"/>
              <a:t>Источники</a:t>
            </a:r>
          </a:p>
        </p:txBody>
      </p:sp>
      <p:sp>
        <p:nvSpPr>
          <p:cNvPr id="3" name="Объект 2">
            <a:extLst>
              <a:ext uri="{FF2B5EF4-FFF2-40B4-BE49-F238E27FC236}">
                <a16:creationId xmlns:a16="http://schemas.microsoft.com/office/drawing/2014/main" id="{D68808C8-A2B3-4E40-993A-458E5511CA52}"/>
              </a:ext>
            </a:extLst>
          </p:cNvPr>
          <p:cNvSpPr>
            <a:spLocks noGrp="1"/>
          </p:cNvSpPr>
          <p:nvPr>
            <p:ph idx="1"/>
          </p:nvPr>
        </p:nvSpPr>
        <p:spPr>
          <a:xfrm>
            <a:off x="838200" y="1690688"/>
            <a:ext cx="6819900" cy="4802187"/>
          </a:xfrm>
        </p:spPr>
        <p:txBody>
          <a:bodyPr>
            <a:normAutofit fontScale="85000" lnSpcReduction="20000"/>
          </a:bodyPr>
          <a:lstStyle/>
          <a:p>
            <a:r>
              <a:rPr lang="ru-RU" dirty="0"/>
              <a:t>Детские книги о блокаде Ленинграда:</a:t>
            </a:r>
          </a:p>
          <a:p>
            <a:pPr marL="0" indent="0">
              <a:buNone/>
            </a:pPr>
            <a:r>
              <a:rPr lang="ru-RU" sz="2400" dirty="0"/>
              <a:t>     1. Г. Черкашин «Кукла»</a:t>
            </a:r>
          </a:p>
          <a:p>
            <a:pPr marL="0" indent="0">
              <a:buNone/>
            </a:pPr>
            <a:r>
              <a:rPr lang="ru-RU" sz="2400" dirty="0"/>
              <a:t>     2. Н. </a:t>
            </a:r>
            <a:r>
              <a:rPr lang="ru-RU" sz="2400" dirty="0" err="1"/>
              <a:t>Ходза</a:t>
            </a:r>
            <a:r>
              <a:rPr lang="ru-RU" sz="2400" dirty="0"/>
              <a:t> «Дорога жизни»</a:t>
            </a:r>
          </a:p>
          <a:p>
            <a:pPr marL="0" indent="0">
              <a:buNone/>
            </a:pPr>
            <a:r>
              <a:rPr lang="ru-RU" sz="2400" dirty="0"/>
              <a:t>     3. В. </a:t>
            </a:r>
            <a:r>
              <a:rPr lang="ru-RU" sz="2400" dirty="0" err="1"/>
              <a:t>Карасёва</a:t>
            </a:r>
            <a:r>
              <a:rPr lang="ru-RU" sz="2400" dirty="0"/>
              <a:t> «</a:t>
            </a:r>
            <a:r>
              <a:rPr lang="ru-RU" sz="2400" dirty="0" err="1"/>
              <a:t>Кирюшка</a:t>
            </a:r>
            <a:r>
              <a:rPr lang="ru-RU" sz="2400" dirty="0"/>
              <a:t>»</a:t>
            </a:r>
          </a:p>
          <a:p>
            <a:pPr marL="0" indent="0">
              <a:buNone/>
            </a:pPr>
            <a:r>
              <a:rPr lang="ru-RU" sz="2400" dirty="0"/>
              <a:t>     4. Э. Фонякова «Хлеб той зимы»</a:t>
            </a:r>
          </a:p>
          <a:p>
            <a:r>
              <a:rPr lang="ru-RU" dirty="0"/>
              <a:t>Сайт: Память народа</a:t>
            </a:r>
          </a:p>
          <a:p>
            <a:r>
              <a:rPr lang="ru-RU" dirty="0"/>
              <a:t>Сайт: Подвиг народа</a:t>
            </a:r>
          </a:p>
          <a:p>
            <a:r>
              <a:rPr lang="ru-RU" dirty="0"/>
              <a:t>Онлайн проект: Книга памяти блокадного Ленинграда</a:t>
            </a:r>
          </a:p>
          <a:p>
            <a:r>
              <a:rPr lang="ru-RU" dirty="0"/>
              <a:t>Проект в главном храме Вооружённых сил России: Дорога памяти</a:t>
            </a:r>
          </a:p>
          <a:p>
            <a:r>
              <a:rPr lang="ru-RU" dirty="0"/>
              <a:t>Википедия: 8-ой Гвардейский Пушечный артиллерийский полк</a:t>
            </a:r>
          </a:p>
          <a:p>
            <a:endParaRPr lang="ru-RU" dirty="0"/>
          </a:p>
        </p:txBody>
      </p:sp>
      <p:sp>
        <p:nvSpPr>
          <p:cNvPr id="5" name="TextBox 4">
            <a:extLst>
              <a:ext uri="{FF2B5EF4-FFF2-40B4-BE49-F238E27FC236}">
                <a16:creationId xmlns:a16="http://schemas.microsoft.com/office/drawing/2014/main" id="{31BB221D-E70C-449C-BDEB-5A42E66EA674}"/>
              </a:ext>
            </a:extLst>
          </p:cNvPr>
          <p:cNvSpPr txBox="1"/>
          <p:nvPr/>
        </p:nvSpPr>
        <p:spPr>
          <a:xfrm>
            <a:off x="8943975" y="1276349"/>
            <a:ext cx="2143125" cy="2676525"/>
          </a:xfrm>
          <a:prstGeom prst="rect">
            <a:avLst/>
          </a:prstGeom>
          <a:noFill/>
        </p:spPr>
        <p:txBody>
          <a:bodyPr wrap="square">
            <a:spAutoFit/>
          </a:bodyPr>
          <a:lstStyle/>
          <a:p>
            <a:endParaRPr lang="ru-RU" dirty="0"/>
          </a:p>
        </p:txBody>
      </p:sp>
      <p:pic>
        <p:nvPicPr>
          <p:cNvPr id="6" name="Рисунок 5">
            <a:extLst>
              <a:ext uri="{FF2B5EF4-FFF2-40B4-BE49-F238E27FC236}">
                <a16:creationId xmlns:a16="http://schemas.microsoft.com/office/drawing/2014/main" id="{7F108899-4842-4C55-88C2-A4B24E69863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44973" y="749451"/>
            <a:ext cx="2712130" cy="3730320"/>
          </a:xfrm>
          <a:prstGeom prst="rect">
            <a:avLst/>
          </a:prstGeom>
        </p:spPr>
      </p:pic>
      <p:pic>
        <p:nvPicPr>
          <p:cNvPr id="8" name="Рисунок 7">
            <a:extLst>
              <a:ext uri="{FF2B5EF4-FFF2-40B4-BE49-F238E27FC236}">
                <a16:creationId xmlns:a16="http://schemas.microsoft.com/office/drawing/2014/main" id="{7D54B066-10C4-4A41-B81A-7B6DCEE3FCE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43975" y="2515103"/>
            <a:ext cx="2681995" cy="3792677"/>
          </a:xfrm>
          <a:prstGeom prst="rect">
            <a:avLst/>
          </a:prstGeom>
        </p:spPr>
      </p:pic>
    </p:spTree>
    <p:extLst>
      <p:ext uri="{BB962C8B-B14F-4D97-AF65-F5344CB8AC3E}">
        <p14:creationId xmlns:p14="http://schemas.microsoft.com/office/powerpoint/2010/main" val="345825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A69648-B031-4E11-980C-BAE73E765EA7}"/>
              </a:ext>
            </a:extLst>
          </p:cNvPr>
          <p:cNvSpPr>
            <a:spLocks noGrp="1"/>
          </p:cNvSpPr>
          <p:nvPr>
            <p:ph type="title"/>
          </p:nvPr>
        </p:nvSpPr>
        <p:spPr>
          <a:xfrm>
            <a:off x="838200" y="336551"/>
            <a:ext cx="10696575" cy="939800"/>
          </a:xfrm>
        </p:spPr>
        <p:txBody>
          <a:bodyPr>
            <a:normAutofit/>
          </a:bodyPr>
          <a:lstStyle/>
          <a:p>
            <a:r>
              <a:rPr lang="ru-RU" sz="5400" dirty="0"/>
              <a:t>Введение</a:t>
            </a:r>
          </a:p>
        </p:txBody>
      </p:sp>
      <p:sp>
        <p:nvSpPr>
          <p:cNvPr id="3" name="Объект 2">
            <a:extLst>
              <a:ext uri="{FF2B5EF4-FFF2-40B4-BE49-F238E27FC236}">
                <a16:creationId xmlns:a16="http://schemas.microsoft.com/office/drawing/2014/main" id="{93728361-E066-4878-9E73-D97EC84FAF0A}"/>
              </a:ext>
            </a:extLst>
          </p:cNvPr>
          <p:cNvSpPr>
            <a:spLocks noGrp="1"/>
          </p:cNvSpPr>
          <p:nvPr>
            <p:ph idx="1"/>
          </p:nvPr>
        </p:nvSpPr>
        <p:spPr>
          <a:xfrm>
            <a:off x="666750" y="1400175"/>
            <a:ext cx="4781550" cy="4943474"/>
          </a:xfrm>
        </p:spPr>
        <p:txBody>
          <a:bodyPr>
            <a:normAutofit lnSpcReduction="10000"/>
          </a:bodyPr>
          <a:lstStyle/>
          <a:p>
            <a:r>
              <a:rPr lang="ru-RU" dirty="0"/>
              <a:t>Мой прадедушка Ковальчук Сергей Кириллович был участником обороны</a:t>
            </a:r>
            <a:r>
              <a:rPr lang="ru-RU" b="1" dirty="0"/>
              <a:t> </a:t>
            </a:r>
            <a:r>
              <a:rPr lang="ru-RU" dirty="0"/>
              <a:t>Ленинграда в годы Великой Отечественной Войны 1941-1945гг. </a:t>
            </a:r>
          </a:p>
          <a:p>
            <a:r>
              <a:rPr lang="ru-RU" dirty="0"/>
              <a:t>Свой проект я хотела бы посвятить юбилейной дате: 80-летие полного освобождения Ленинграда от фашистской блокады, которая отмечается 27 января 2024 г.</a:t>
            </a:r>
          </a:p>
        </p:txBody>
      </p:sp>
      <p:pic>
        <p:nvPicPr>
          <p:cNvPr id="6" name="Рисунок 5">
            <a:extLst>
              <a:ext uri="{FF2B5EF4-FFF2-40B4-BE49-F238E27FC236}">
                <a16:creationId xmlns:a16="http://schemas.microsoft.com/office/drawing/2014/main" id="{691559EA-D3C3-4F0D-9688-BB040384DE3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37381" y="1114425"/>
            <a:ext cx="6087869" cy="4831890"/>
          </a:xfrm>
          <a:prstGeom prst="rect">
            <a:avLst/>
          </a:prstGeom>
        </p:spPr>
      </p:pic>
    </p:spTree>
    <p:extLst>
      <p:ext uri="{BB962C8B-B14F-4D97-AF65-F5344CB8AC3E}">
        <p14:creationId xmlns:p14="http://schemas.microsoft.com/office/powerpoint/2010/main" val="358917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5F1C6A-7D58-4E4F-BCE2-763808399BAD}"/>
              </a:ext>
            </a:extLst>
          </p:cNvPr>
          <p:cNvSpPr>
            <a:spLocks noGrp="1"/>
          </p:cNvSpPr>
          <p:nvPr>
            <p:ph type="title"/>
          </p:nvPr>
        </p:nvSpPr>
        <p:spPr>
          <a:xfrm>
            <a:off x="822148" y="242093"/>
            <a:ext cx="10648949" cy="1325563"/>
          </a:xfrm>
        </p:spPr>
        <p:txBody>
          <a:bodyPr>
            <a:normAutofit/>
          </a:bodyPr>
          <a:lstStyle/>
          <a:p>
            <a:r>
              <a:rPr lang="ru-RU" sz="5400" dirty="0"/>
              <a:t>Актуальность темы</a:t>
            </a:r>
          </a:p>
        </p:txBody>
      </p:sp>
      <p:sp>
        <p:nvSpPr>
          <p:cNvPr id="3" name="Объект 2">
            <a:extLst>
              <a:ext uri="{FF2B5EF4-FFF2-40B4-BE49-F238E27FC236}">
                <a16:creationId xmlns:a16="http://schemas.microsoft.com/office/drawing/2014/main" id="{0E63B647-D1C9-41A9-8FB6-75106893F5E5}"/>
              </a:ext>
            </a:extLst>
          </p:cNvPr>
          <p:cNvSpPr>
            <a:spLocks noGrp="1"/>
          </p:cNvSpPr>
          <p:nvPr>
            <p:ph idx="1"/>
          </p:nvPr>
        </p:nvSpPr>
        <p:spPr>
          <a:xfrm>
            <a:off x="609600" y="1743074"/>
            <a:ext cx="3152775" cy="4143375"/>
          </a:xfrm>
        </p:spPr>
        <p:txBody>
          <a:bodyPr>
            <a:normAutofit/>
          </a:bodyPr>
          <a:lstStyle/>
          <a:p>
            <a:r>
              <a:rPr lang="ru-RU" dirty="0"/>
              <a:t>Недавно я прочитала книгу Г. Черкашина «Кукла». Из этой книги я узнала о блокаде Ленинграда. Я стала интересоваться этой темой. </a:t>
            </a:r>
          </a:p>
        </p:txBody>
      </p:sp>
      <p:pic>
        <p:nvPicPr>
          <p:cNvPr id="5" name="Рисунок 4">
            <a:extLst>
              <a:ext uri="{FF2B5EF4-FFF2-40B4-BE49-F238E27FC236}">
                <a16:creationId xmlns:a16="http://schemas.microsoft.com/office/drawing/2014/main" id="{658F581C-422C-4FD2-B93D-476963D8D11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012015" y="1847851"/>
            <a:ext cx="7329263" cy="4143375"/>
          </a:xfrm>
          <a:prstGeom prst="rect">
            <a:avLst/>
          </a:prstGeom>
        </p:spPr>
      </p:pic>
    </p:spTree>
    <p:extLst>
      <p:ext uri="{BB962C8B-B14F-4D97-AF65-F5344CB8AC3E}">
        <p14:creationId xmlns:p14="http://schemas.microsoft.com/office/powerpoint/2010/main" val="358501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BACE1C-8984-4524-B6D6-F6090FBF848F}"/>
              </a:ext>
            </a:extLst>
          </p:cNvPr>
          <p:cNvSpPr>
            <a:spLocks noGrp="1"/>
          </p:cNvSpPr>
          <p:nvPr>
            <p:ph type="title"/>
          </p:nvPr>
        </p:nvSpPr>
        <p:spPr>
          <a:xfrm>
            <a:off x="838200" y="374650"/>
            <a:ext cx="10696575" cy="1325563"/>
          </a:xfrm>
        </p:spPr>
        <p:txBody>
          <a:bodyPr>
            <a:normAutofit/>
          </a:bodyPr>
          <a:lstStyle/>
          <a:p>
            <a:r>
              <a:rPr lang="ru-RU" sz="5400" dirty="0"/>
              <a:t>Цель проекта</a:t>
            </a:r>
          </a:p>
        </p:txBody>
      </p:sp>
      <p:sp>
        <p:nvSpPr>
          <p:cNvPr id="3" name="Объект 2">
            <a:extLst>
              <a:ext uri="{FF2B5EF4-FFF2-40B4-BE49-F238E27FC236}">
                <a16:creationId xmlns:a16="http://schemas.microsoft.com/office/drawing/2014/main" id="{707A59A3-8C25-4ECB-85E8-13E2439A9CFD}"/>
              </a:ext>
            </a:extLst>
          </p:cNvPr>
          <p:cNvSpPr>
            <a:spLocks noGrp="1"/>
          </p:cNvSpPr>
          <p:nvPr>
            <p:ph idx="1"/>
          </p:nvPr>
        </p:nvSpPr>
        <p:spPr>
          <a:xfrm>
            <a:off x="838200" y="1866901"/>
            <a:ext cx="10896600" cy="1562100"/>
          </a:xfrm>
        </p:spPr>
        <p:txBody>
          <a:bodyPr>
            <a:normAutofit/>
          </a:bodyPr>
          <a:lstStyle/>
          <a:p>
            <a:r>
              <a:rPr lang="ru-RU" dirty="0"/>
              <a:t>Мне захотелось побольше узнать о моём прадедушке, ведь он был защитником Ленинграда.  </a:t>
            </a:r>
          </a:p>
        </p:txBody>
      </p:sp>
      <p:sp>
        <p:nvSpPr>
          <p:cNvPr id="8" name="TextBox 7">
            <a:extLst>
              <a:ext uri="{FF2B5EF4-FFF2-40B4-BE49-F238E27FC236}">
                <a16:creationId xmlns:a16="http://schemas.microsoft.com/office/drawing/2014/main" id="{02256B7A-70DD-486A-B1F8-48F279F8E49B}"/>
              </a:ext>
            </a:extLst>
          </p:cNvPr>
          <p:cNvSpPr txBox="1"/>
          <p:nvPr/>
        </p:nvSpPr>
        <p:spPr>
          <a:xfrm>
            <a:off x="838200" y="3381375"/>
            <a:ext cx="10115550" cy="923330"/>
          </a:xfrm>
          <a:prstGeom prst="rect">
            <a:avLst/>
          </a:prstGeom>
          <a:noFill/>
        </p:spPr>
        <p:txBody>
          <a:bodyPr wrap="square" rtlCol="0">
            <a:spAutoFit/>
          </a:bodyPr>
          <a:lstStyle/>
          <a:p>
            <a:r>
              <a:rPr lang="ru-RU" sz="5400" dirty="0">
                <a:latin typeface="+mj-lt"/>
              </a:rPr>
              <a:t>Задачи проекта</a:t>
            </a:r>
          </a:p>
        </p:txBody>
      </p:sp>
      <p:sp>
        <p:nvSpPr>
          <p:cNvPr id="13" name="TextBox 12">
            <a:extLst>
              <a:ext uri="{FF2B5EF4-FFF2-40B4-BE49-F238E27FC236}">
                <a16:creationId xmlns:a16="http://schemas.microsoft.com/office/drawing/2014/main" id="{C40E78E7-0697-4D48-A52A-66C2D74ABAF8}"/>
              </a:ext>
            </a:extLst>
          </p:cNvPr>
          <p:cNvSpPr txBox="1"/>
          <p:nvPr/>
        </p:nvSpPr>
        <p:spPr>
          <a:xfrm>
            <a:off x="838200" y="4531578"/>
            <a:ext cx="10696575" cy="1532727"/>
          </a:xfrm>
          <a:prstGeom prst="rect">
            <a:avLst/>
          </a:prstGeom>
          <a:noFill/>
        </p:spPr>
        <p:txBody>
          <a:bodyPr wrap="square" rtlCol="0">
            <a:spAutoFit/>
          </a:bodyPr>
          <a:lstStyle/>
          <a:p>
            <a:pPr marL="230400" indent="-230400">
              <a:lnSpc>
                <a:spcPct val="90000"/>
              </a:lnSpc>
              <a:buFont typeface="Arial" panose="020B0604020202020204" pitchFamily="34" charset="0"/>
              <a:buChar char="•"/>
            </a:pPr>
            <a:r>
              <a:rPr lang="ru-RU" sz="2800" dirty="0"/>
              <a:t>Я решила найти информацию о том, где, в каких войсках воевал мой прадедушка, когда был призван, какой у него был боевой путь, какое было звание, какие награды.</a:t>
            </a:r>
          </a:p>
          <a:p>
            <a:endParaRPr lang="ru-RU" dirty="0"/>
          </a:p>
        </p:txBody>
      </p:sp>
    </p:spTree>
    <p:extLst>
      <p:ext uri="{BB962C8B-B14F-4D97-AF65-F5344CB8AC3E}">
        <p14:creationId xmlns:p14="http://schemas.microsoft.com/office/powerpoint/2010/main" val="106455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B5AD1D-CDF7-485B-9637-213782CD1338}"/>
              </a:ext>
            </a:extLst>
          </p:cNvPr>
          <p:cNvSpPr>
            <a:spLocks noGrp="1"/>
          </p:cNvSpPr>
          <p:nvPr>
            <p:ph type="title"/>
          </p:nvPr>
        </p:nvSpPr>
        <p:spPr/>
        <p:txBody>
          <a:bodyPr>
            <a:normAutofit/>
          </a:bodyPr>
          <a:lstStyle/>
          <a:p>
            <a:r>
              <a:rPr lang="ru-RU" sz="5400" dirty="0"/>
              <a:t>Объект исследования</a:t>
            </a:r>
          </a:p>
        </p:txBody>
      </p:sp>
      <p:sp>
        <p:nvSpPr>
          <p:cNvPr id="3" name="Объект 2">
            <a:extLst>
              <a:ext uri="{FF2B5EF4-FFF2-40B4-BE49-F238E27FC236}">
                <a16:creationId xmlns:a16="http://schemas.microsoft.com/office/drawing/2014/main" id="{17C7FD1F-D0F7-46C8-B788-1000C94F991C}"/>
              </a:ext>
            </a:extLst>
          </p:cNvPr>
          <p:cNvSpPr>
            <a:spLocks noGrp="1"/>
          </p:cNvSpPr>
          <p:nvPr>
            <p:ph idx="1"/>
          </p:nvPr>
        </p:nvSpPr>
        <p:spPr>
          <a:xfrm>
            <a:off x="838200" y="1690688"/>
            <a:ext cx="10515600" cy="1112837"/>
          </a:xfrm>
        </p:spPr>
        <p:txBody>
          <a:bodyPr/>
          <a:lstStyle/>
          <a:p>
            <a:r>
              <a:rPr lang="ru-RU" dirty="0"/>
              <a:t>Судьба героя нашей семьи, моего прадедушки Ковальчука Сергея Кирилловича.</a:t>
            </a:r>
          </a:p>
        </p:txBody>
      </p:sp>
      <p:sp>
        <p:nvSpPr>
          <p:cNvPr id="4" name="Заголовок 1">
            <a:extLst>
              <a:ext uri="{FF2B5EF4-FFF2-40B4-BE49-F238E27FC236}">
                <a16:creationId xmlns:a16="http://schemas.microsoft.com/office/drawing/2014/main" id="{541909E5-7A75-4236-BC24-E236CB177BF0}"/>
              </a:ext>
            </a:extLst>
          </p:cNvPr>
          <p:cNvSpPr txBox="1">
            <a:spLocks/>
          </p:cNvSpPr>
          <p:nvPr/>
        </p:nvSpPr>
        <p:spPr>
          <a:xfrm>
            <a:off x="838200" y="2803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5400" dirty="0"/>
              <a:t>Предмет исследования</a:t>
            </a:r>
          </a:p>
        </p:txBody>
      </p:sp>
      <p:sp>
        <p:nvSpPr>
          <p:cNvPr id="5" name="Объект 2">
            <a:extLst>
              <a:ext uri="{FF2B5EF4-FFF2-40B4-BE49-F238E27FC236}">
                <a16:creationId xmlns:a16="http://schemas.microsoft.com/office/drawing/2014/main" id="{305F8204-D68E-42FF-9892-BBC81F7A6151}"/>
              </a:ext>
            </a:extLst>
          </p:cNvPr>
          <p:cNvSpPr txBox="1">
            <a:spLocks/>
          </p:cNvSpPr>
          <p:nvPr/>
        </p:nvSpPr>
        <p:spPr>
          <a:xfrm>
            <a:off x="838200" y="4129088"/>
            <a:ext cx="10515600" cy="2047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Исторические события, участником которых был мой прадед.</a:t>
            </a:r>
          </a:p>
        </p:txBody>
      </p:sp>
    </p:spTree>
    <p:extLst>
      <p:ext uri="{BB962C8B-B14F-4D97-AF65-F5344CB8AC3E}">
        <p14:creationId xmlns:p14="http://schemas.microsoft.com/office/powerpoint/2010/main" val="403190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D25310-94D4-429A-8240-3EE8FF86A244}"/>
              </a:ext>
            </a:extLst>
          </p:cNvPr>
          <p:cNvSpPr>
            <a:spLocks noGrp="1"/>
          </p:cNvSpPr>
          <p:nvPr>
            <p:ph type="title"/>
          </p:nvPr>
        </p:nvSpPr>
        <p:spPr/>
        <p:txBody>
          <a:bodyPr>
            <a:normAutofit/>
          </a:bodyPr>
          <a:lstStyle/>
          <a:p>
            <a:r>
              <a:rPr lang="ru-RU" sz="5400" dirty="0"/>
              <a:t>Гипотеза</a:t>
            </a:r>
          </a:p>
        </p:txBody>
      </p:sp>
      <p:sp>
        <p:nvSpPr>
          <p:cNvPr id="3" name="Объект 2">
            <a:extLst>
              <a:ext uri="{FF2B5EF4-FFF2-40B4-BE49-F238E27FC236}">
                <a16:creationId xmlns:a16="http://schemas.microsoft.com/office/drawing/2014/main" id="{9D4BCB5D-A3E3-42F7-AA8A-BC626F2FB1E9}"/>
              </a:ext>
            </a:extLst>
          </p:cNvPr>
          <p:cNvSpPr>
            <a:spLocks noGrp="1"/>
          </p:cNvSpPr>
          <p:nvPr>
            <p:ph idx="1"/>
          </p:nvPr>
        </p:nvSpPr>
        <p:spPr>
          <a:xfrm>
            <a:off x="838200" y="1825625"/>
            <a:ext cx="10515600" cy="977900"/>
          </a:xfrm>
        </p:spPr>
        <p:txBody>
          <a:bodyPr>
            <a:normAutofit/>
          </a:bodyPr>
          <a:lstStyle/>
          <a:p>
            <a:r>
              <a:rPr lang="ru-RU" dirty="0"/>
              <a:t>Как говорит семейная история, мой прадед мог быть шофёром на «Дороге жизни». И я хочу в этом убедиться.</a:t>
            </a:r>
          </a:p>
        </p:txBody>
      </p:sp>
      <p:sp>
        <p:nvSpPr>
          <p:cNvPr id="4" name="Заголовок 1">
            <a:extLst>
              <a:ext uri="{FF2B5EF4-FFF2-40B4-BE49-F238E27FC236}">
                <a16:creationId xmlns:a16="http://schemas.microsoft.com/office/drawing/2014/main" id="{0ED5A991-E029-4063-9557-792162EB1A44}"/>
              </a:ext>
            </a:extLst>
          </p:cNvPr>
          <p:cNvSpPr txBox="1">
            <a:spLocks/>
          </p:cNvSpPr>
          <p:nvPr/>
        </p:nvSpPr>
        <p:spPr>
          <a:xfrm>
            <a:off x="838200" y="2803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5400" dirty="0"/>
              <a:t>Методы исследования</a:t>
            </a:r>
          </a:p>
        </p:txBody>
      </p:sp>
      <p:sp>
        <p:nvSpPr>
          <p:cNvPr id="5" name="Объект 2">
            <a:extLst>
              <a:ext uri="{FF2B5EF4-FFF2-40B4-BE49-F238E27FC236}">
                <a16:creationId xmlns:a16="http://schemas.microsoft.com/office/drawing/2014/main" id="{3311E1EC-CD5E-40DD-BD58-ED7ADF3BFF74}"/>
              </a:ext>
            </a:extLst>
          </p:cNvPr>
          <p:cNvSpPr txBox="1">
            <a:spLocks/>
          </p:cNvSpPr>
          <p:nvPr/>
        </p:nvSpPr>
        <p:spPr>
          <a:xfrm>
            <a:off x="838200" y="4129088"/>
            <a:ext cx="10515600" cy="2047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Поиск архивной информации на военно-исторических сайтах. Чтение книг о блокаде Ленинграда. Чтение статей в интернете о освобождении Ленинграда.</a:t>
            </a:r>
          </a:p>
        </p:txBody>
      </p:sp>
    </p:spTree>
    <p:extLst>
      <p:ext uri="{BB962C8B-B14F-4D97-AF65-F5344CB8AC3E}">
        <p14:creationId xmlns:p14="http://schemas.microsoft.com/office/powerpoint/2010/main" val="142666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6DCC9B-2E58-4FEF-92B9-2007CE87B9C9}"/>
              </a:ext>
            </a:extLst>
          </p:cNvPr>
          <p:cNvSpPr>
            <a:spLocks noGrp="1"/>
          </p:cNvSpPr>
          <p:nvPr>
            <p:ph type="title"/>
          </p:nvPr>
        </p:nvSpPr>
        <p:spPr/>
        <p:txBody>
          <a:bodyPr>
            <a:normAutofit/>
          </a:bodyPr>
          <a:lstStyle/>
          <a:p>
            <a:r>
              <a:rPr lang="ru-RU" sz="5400" dirty="0"/>
              <a:t>Теоретическая часть</a:t>
            </a:r>
          </a:p>
        </p:txBody>
      </p:sp>
      <p:sp>
        <p:nvSpPr>
          <p:cNvPr id="3" name="Объект 2">
            <a:extLst>
              <a:ext uri="{FF2B5EF4-FFF2-40B4-BE49-F238E27FC236}">
                <a16:creationId xmlns:a16="http://schemas.microsoft.com/office/drawing/2014/main" id="{FA9AF7CD-CF8B-4850-8B7B-0A5E712054D2}"/>
              </a:ext>
            </a:extLst>
          </p:cNvPr>
          <p:cNvSpPr>
            <a:spLocks noGrp="1"/>
          </p:cNvSpPr>
          <p:nvPr>
            <p:ph idx="1"/>
          </p:nvPr>
        </p:nvSpPr>
        <p:spPr>
          <a:xfrm>
            <a:off x="771524" y="1690688"/>
            <a:ext cx="4810126" cy="4737936"/>
          </a:xfrm>
        </p:spPr>
        <p:txBody>
          <a:bodyPr>
            <a:normAutofit fontScale="92500"/>
          </a:bodyPr>
          <a:lstStyle/>
          <a:p>
            <a:pPr marL="0" indent="0">
              <a:buNone/>
            </a:pPr>
            <a:r>
              <a:rPr lang="ru-RU" dirty="0"/>
              <a:t>8 сентября 1941 года началась блокада Ленинграда и продолжалась ровно 871 день. На этом рисунке показано, как был окружён город гитлеровскими войсками. Все пути на суше были захвачены фашистами. Из города нельзя было выехать ни на поезде, ни на машине. Днём и ночью немцы бомбили и обстреливали Ленинград. А в городе наступил голод.</a:t>
            </a:r>
          </a:p>
        </p:txBody>
      </p:sp>
      <p:pic>
        <p:nvPicPr>
          <p:cNvPr id="5" name="Рисунок 4">
            <a:extLst>
              <a:ext uri="{FF2B5EF4-FFF2-40B4-BE49-F238E27FC236}">
                <a16:creationId xmlns:a16="http://schemas.microsoft.com/office/drawing/2014/main" id="{8822CF04-EE55-4886-B236-43279A4FD0A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25478" y="1439027"/>
            <a:ext cx="5346106" cy="4737935"/>
          </a:xfrm>
          <a:prstGeom prst="rect">
            <a:avLst/>
          </a:prstGeom>
        </p:spPr>
      </p:pic>
    </p:spTree>
    <p:extLst>
      <p:ext uri="{BB962C8B-B14F-4D97-AF65-F5344CB8AC3E}">
        <p14:creationId xmlns:p14="http://schemas.microsoft.com/office/powerpoint/2010/main" val="290373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1A3F9D-9BF3-4503-8C88-CD9524CB147A}"/>
              </a:ext>
            </a:extLst>
          </p:cNvPr>
          <p:cNvSpPr>
            <a:spLocks noGrp="1"/>
          </p:cNvSpPr>
          <p:nvPr>
            <p:ph idx="1"/>
          </p:nvPr>
        </p:nvSpPr>
        <p:spPr>
          <a:xfrm>
            <a:off x="771525" y="571500"/>
            <a:ext cx="10582275" cy="5605463"/>
          </a:xfrm>
        </p:spPr>
        <p:txBody>
          <a:bodyPr/>
          <a:lstStyle/>
          <a:p>
            <a:r>
              <a:rPr lang="ru-RU" dirty="0"/>
              <a:t>Ленинград, находящийся в блокаде, мужественно держался. Зима 1941-1942 годов была самая суровая. От голода и холода погибли сотни тысяч мирных жителей города.</a:t>
            </a:r>
          </a:p>
        </p:txBody>
      </p:sp>
      <p:pic>
        <p:nvPicPr>
          <p:cNvPr id="5" name="Рисунок 4">
            <a:extLst>
              <a:ext uri="{FF2B5EF4-FFF2-40B4-BE49-F238E27FC236}">
                <a16:creationId xmlns:a16="http://schemas.microsoft.com/office/drawing/2014/main" id="{E6BEC390-B9FD-49CB-80E3-EC4DEEC7B66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089500" y="4316585"/>
            <a:ext cx="3238088" cy="2202510"/>
          </a:xfrm>
          <a:prstGeom prst="rect">
            <a:avLst/>
          </a:prstGeom>
        </p:spPr>
      </p:pic>
      <p:pic>
        <p:nvPicPr>
          <p:cNvPr id="7" name="Рисунок 6">
            <a:extLst>
              <a:ext uri="{FF2B5EF4-FFF2-40B4-BE49-F238E27FC236}">
                <a16:creationId xmlns:a16="http://schemas.microsoft.com/office/drawing/2014/main" id="{77EEA27F-3A5B-4008-8BC1-1B4423FFD68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5201" y="4307886"/>
            <a:ext cx="3510912" cy="2202510"/>
          </a:xfrm>
          <a:prstGeom prst="rect">
            <a:avLst/>
          </a:prstGeom>
        </p:spPr>
      </p:pic>
      <p:pic>
        <p:nvPicPr>
          <p:cNvPr id="9" name="Рисунок 8">
            <a:extLst>
              <a:ext uri="{FF2B5EF4-FFF2-40B4-BE49-F238E27FC236}">
                <a16:creationId xmlns:a16="http://schemas.microsoft.com/office/drawing/2014/main" id="{7FC39596-DDD1-4F90-981C-6FD262E750E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5201" y="1986879"/>
            <a:ext cx="5772564" cy="2231661"/>
          </a:xfrm>
          <a:prstGeom prst="rect">
            <a:avLst/>
          </a:prstGeom>
        </p:spPr>
      </p:pic>
      <p:pic>
        <p:nvPicPr>
          <p:cNvPr id="13" name="Рисунок 12">
            <a:extLst>
              <a:ext uri="{FF2B5EF4-FFF2-40B4-BE49-F238E27FC236}">
                <a16:creationId xmlns:a16="http://schemas.microsoft.com/office/drawing/2014/main" id="{17179013-303D-4B6C-A32E-96FFD90B917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96739" y="1940347"/>
            <a:ext cx="4257061" cy="2278193"/>
          </a:xfrm>
          <a:prstGeom prst="rect">
            <a:avLst/>
          </a:prstGeom>
        </p:spPr>
      </p:pic>
      <p:pic>
        <p:nvPicPr>
          <p:cNvPr id="17" name="Рисунок 16">
            <a:extLst>
              <a:ext uri="{FF2B5EF4-FFF2-40B4-BE49-F238E27FC236}">
                <a16:creationId xmlns:a16="http://schemas.microsoft.com/office/drawing/2014/main" id="{4EA39728-83EB-44AE-8368-9FEB7243AAF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795437" y="4307886"/>
            <a:ext cx="2954739" cy="2219909"/>
          </a:xfrm>
          <a:prstGeom prst="rect">
            <a:avLst/>
          </a:prstGeom>
        </p:spPr>
      </p:pic>
    </p:spTree>
    <p:extLst>
      <p:ext uri="{BB962C8B-B14F-4D97-AF65-F5344CB8AC3E}">
        <p14:creationId xmlns:p14="http://schemas.microsoft.com/office/powerpoint/2010/main" val="21664965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1066</Words>
  <Application>Microsoft Office PowerPoint</Application>
  <PresentationFormat>Широкоэкранный</PresentationFormat>
  <Paragraphs>65</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Calibri Light</vt:lpstr>
      <vt:lpstr>Тема Office</vt:lpstr>
      <vt:lpstr>Исследовательская работа «Боевой путь моего прадеда»</vt:lpstr>
      <vt:lpstr>Содержание</vt:lpstr>
      <vt:lpstr>Введение</vt:lpstr>
      <vt:lpstr>Актуальность темы</vt:lpstr>
      <vt:lpstr>Цель проекта</vt:lpstr>
      <vt:lpstr>Объект исследования</vt:lpstr>
      <vt:lpstr>Гипотеза</vt:lpstr>
      <vt:lpstr>Теоретическая часть</vt:lpstr>
      <vt:lpstr>Презентация PowerPoint</vt:lpstr>
      <vt:lpstr>Презентация PowerPoint</vt:lpstr>
      <vt:lpstr>Презентация PowerPoint</vt:lpstr>
      <vt:lpstr>Практическая часть</vt:lpstr>
      <vt:lpstr>Презентация PowerPoint</vt:lpstr>
      <vt:lpstr>Презентация PowerPoint</vt:lpstr>
      <vt:lpstr>Презентация PowerPoint</vt:lpstr>
      <vt:lpstr>Презентация PowerPoint</vt:lpstr>
      <vt:lpstr>Презентация PowerPoint</vt:lpstr>
      <vt:lpstr>Награды</vt:lpstr>
      <vt:lpstr>Награды</vt:lpstr>
      <vt:lpstr>Заключение</vt:lpstr>
      <vt:lpstr>Источники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 «Боевой путь моего прадеда»</dc:title>
  <dc:creator>Natalia</dc:creator>
  <cp:lastModifiedBy>Natalia</cp:lastModifiedBy>
  <cp:revision>85</cp:revision>
  <dcterms:created xsi:type="dcterms:W3CDTF">2024-01-27T12:18:16Z</dcterms:created>
  <dcterms:modified xsi:type="dcterms:W3CDTF">2024-01-30T10:41:53Z</dcterms:modified>
</cp:coreProperties>
</file>