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6"/>
  </p:notesMasterIdLst>
  <p:sldIdLst>
    <p:sldId id="256" r:id="rId2"/>
    <p:sldId id="264" r:id="rId3"/>
    <p:sldId id="258" r:id="rId4"/>
    <p:sldId id="259" r:id="rId5"/>
    <p:sldId id="260" r:id="rId6"/>
    <p:sldId id="261" r:id="rId7"/>
    <p:sldId id="257" r:id="rId8"/>
    <p:sldId id="265" r:id="rId9"/>
    <p:sldId id="266" r:id="rId10"/>
    <p:sldId id="267" r:id="rId11"/>
    <p:sldId id="262" r:id="rId12"/>
    <p:sldId id="263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6" d="100"/>
          <a:sy n="66" d="100"/>
        </p:scale>
        <p:origin x="-14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44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1AD19-B61F-48E7-8606-13F5BCD2D55A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C9763-FBC9-405E-8907-8AE795AE4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C9763-FBC9-405E-8907-8AE795AE467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C9763-FBC9-405E-8907-8AE795AE467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ic.academic.ru/" TargetMode="External"/><Relationship Id="rId2" Type="http://schemas.openxmlformats.org/officeDocument/2006/relationships/hyperlink" Target="https://dic.academic.ru/dic.nsf/ruwiki/35851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Роль и значение флага республики Адыгеи и РФ в жизни нашей страны и каждого гражданина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857760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3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Номинация: </a:t>
            </a:r>
            <a:r>
              <a:rPr lang="ru-RU" sz="31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информационный материал</a:t>
            </a:r>
          </a:p>
          <a:p>
            <a:pPr algn="r"/>
            <a:r>
              <a:rPr lang="ru-RU" sz="3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работы: </a:t>
            </a:r>
            <a:r>
              <a:rPr lang="ru-RU" sz="31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электронная презентация</a:t>
            </a:r>
          </a:p>
          <a:p>
            <a:pPr algn="r"/>
            <a:r>
              <a:rPr lang="ru-RU" sz="31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Харламова  Ирина Николаевна</a:t>
            </a:r>
          </a:p>
          <a:p>
            <a:pPr algn="r"/>
            <a:r>
              <a:rPr lang="ru-RU" sz="31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pPr algn="r"/>
            <a:r>
              <a:rPr lang="ru-RU" sz="3100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3100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31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ЦДЮТ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28868"/>
            <a:ext cx="4143377" cy="206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428868"/>
            <a:ext cx="3643338" cy="20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452596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 звёзд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означают 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12 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адыгских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черкесских) племён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а 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 стрелы 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3 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древнейших адыгских княжеских рода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 перекрещённые стрелы обозначают их 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единство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Зелёный цвет символизирует жизнь, вечность, а также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одну из природных особенностей республики, в которой почти 40 процентов территории занимают леса.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 стрелы </a:t>
            </a: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также ассоциируются с богом кузнецов </a:t>
            </a:r>
            <a:r>
              <a:rPr lang="ru-RU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Тлепшом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Зелёный цвет полотнища символизирует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религию ислам.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357166"/>
            <a:ext cx="4456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u="sng" cap="all" dirty="0" smtClean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2800" b="1" i="1" u="sng" cap="all" dirty="0" smtClean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Символика цветов</a:t>
            </a:r>
            <a:endParaRPr lang="ru-RU" sz="16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7224" y="357166"/>
            <a:ext cx="6270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i="1" u="sng" cap="all" dirty="0" smtClean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6) День национального флага</a:t>
            </a:r>
            <a:endParaRPr lang="ru-RU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786190"/>
            <a:ext cx="4286280" cy="2775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4"/>
          <a:srcRect b="1276"/>
          <a:stretch>
            <a:fillRect/>
          </a:stretch>
        </p:blipFill>
        <p:spPr bwMode="auto">
          <a:xfrm>
            <a:off x="428596" y="3857628"/>
            <a:ext cx="3714776" cy="2700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57158" y="1500174"/>
            <a:ext cx="82153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государственного флага Адыгеи торжественно отмечается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24 марта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11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24 марта 1992 года Постановлением верховного совета №15 утвержден Закон №2 «О государственном флаге республики Адыгея».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ru-RU" sz="31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7) Роль национального флага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4525963"/>
          </a:xfrm>
        </p:spPr>
        <p:txBody>
          <a:bodyPr>
            <a:normAutofit/>
          </a:bodyPr>
          <a:lstStyle/>
          <a:p>
            <a:pPr lvl="0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Государственный флаг – важный символ страны. Он подлежит защите как внутри страны, так и за ее пределами. Флаг это святыня, ему отдают почести, его защищают и берегут.</a:t>
            </a:r>
          </a:p>
          <a:p>
            <a:pPr lvl="0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Флаг – используется обязательно на зданиях, в которых располагаются органы власти (Президент РФ,  Федеральное Собрание, правительство и т.д.), на российских кораблях и суда, на воздушных судах и российских космических аппаратах. В дни праздников и важных событий флаг украшает улицы и площади. </a:t>
            </a:r>
          </a:p>
          <a:p>
            <a:pPr lvl="0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Воспитывается чувство патриотизма, гордости за свою страну и уважение к родной республике.</a:t>
            </a: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143248"/>
            <a:ext cx="5243925" cy="3502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357298"/>
            <a:ext cx="5857875" cy="2695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857628"/>
            <a:ext cx="3929058" cy="2818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8616" y="3929066"/>
            <a:ext cx="4625384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214282" y="428604"/>
            <a:ext cx="85010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cap="all" dirty="0" smtClean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практические работы учащихся т</a:t>
            </a:r>
            <a:r>
              <a:rPr lang="en-US" sz="2800" b="1" i="1" u="sng" cap="all" dirty="0" smtClean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/o </a:t>
            </a:r>
            <a:r>
              <a:rPr lang="ru-RU" sz="2800" b="1" i="1" u="sng" cap="all" dirty="0" smtClean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2800" b="1" i="1" u="sng" cap="all" dirty="0" err="1" smtClean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Сэтэнай</a:t>
            </a:r>
            <a:r>
              <a:rPr lang="ru-RU" sz="2800" b="1" i="1" u="sng" cap="all" dirty="0" smtClean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r>
              <a:rPr lang="en-US" sz="2800" b="1" i="1" u="sng" cap="all" dirty="0" smtClean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429520" y="214290"/>
            <a:ext cx="1441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Приложение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8) Список использованной литературы и Интернет-ресурсов:</a:t>
            </a: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482042" cy="4525963"/>
          </a:xfrm>
        </p:spPr>
        <p:txBody>
          <a:bodyPr>
            <a:noAutofit/>
          </a:bodyPr>
          <a:lstStyle/>
          <a:p>
            <a:pPr lvl="0">
              <a:buFont typeface="+mj-lt"/>
              <a:buAutoNum type="arabicPeriod"/>
            </a:pPr>
            <a:r>
              <a:rPr lang="ru-RU" sz="1800" dirty="0" smtClean="0"/>
              <a:t>Соболева Н.А. Российская государственная символика: История и современность. М., 2003; 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Романовский В.К. Символы российской государственности. Герб. Флаг. Гимн. Пособие для учителя. М.: Торгово-издательский дом "Русское слово - РС", 2002.</a:t>
            </a:r>
          </a:p>
          <a:p>
            <a:pPr lvl="0">
              <a:buFont typeface="+mj-lt"/>
              <a:buAutoNum type="arabicPeriod"/>
            </a:pPr>
            <a:r>
              <a:rPr lang="ru-RU" sz="1800" dirty="0" err="1" smtClean="0"/>
              <a:t>Пчелов</a:t>
            </a:r>
            <a:r>
              <a:rPr lang="ru-RU" sz="1800" dirty="0" smtClean="0"/>
              <a:t> Е. Государственные символы России - герб, флаг, гимн: Учебное пособие. - М: «ТИД «Русское слово - РС», 2002;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hlinkClick r:id="rId2"/>
              </a:rPr>
              <a:t>Архивы и общество: №4, 2008г., </a:t>
            </a:r>
            <a:r>
              <a:rPr lang="ru-RU" sz="1800" dirty="0" err="1" smtClean="0">
                <a:solidFill>
                  <a:schemeClr val="tx1"/>
                </a:solidFill>
                <a:hlinkClick r:id="rId2"/>
              </a:rPr>
              <a:t>Нурби</a:t>
            </a:r>
            <a:r>
              <a:rPr lang="ru-RU" sz="1800" dirty="0" smtClean="0">
                <a:solidFill>
                  <a:schemeClr val="tx1"/>
                </a:solidFill>
                <a:hlinkClick r:id="rId2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hlinkClick r:id="rId2"/>
              </a:rPr>
              <a:t>Ловпаче</a:t>
            </a:r>
            <a:r>
              <a:rPr lang="ru-RU" sz="1800" dirty="0" smtClean="0">
                <a:solidFill>
                  <a:schemeClr val="tx1"/>
                </a:solidFill>
                <a:hlinkClick r:id="rId2"/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  <a:hlinkClick r:id="rId2"/>
              </a:rPr>
              <a:t>Асфар</a:t>
            </a:r>
            <a:r>
              <a:rPr lang="ru-RU" sz="1800" dirty="0" smtClean="0">
                <a:solidFill>
                  <a:schemeClr val="tx1"/>
                </a:solidFill>
                <a:hlinkClick r:id="rId2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hlinkClick r:id="rId2"/>
              </a:rPr>
              <a:t>Куекhttp</a:t>
            </a:r>
            <a:r>
              <a:rPr lang="ru-RU" sz="1800" dirty="0" smtClean="0">
                <a:solidFill>
                  <a:schemeClr val="tx1"/>
                </a:solidFill>
                <a:hlinkClick r:id="rId2"/>
              </a:rPr>
              <a:t>://</a:t>
            </a:r>
            <a:r>
              <a:rPr lang="ru-RU" sz="1800" dirty="0" err="1" smtClean="0">
                <a:solidFill>
                  <a:schemeClr val="tx1"/>
                </a:solidFill>
                <a:hlinkClick r:id="rId2"/>
              </a:rPr>
              <a:t>www.kavkaz-uzel.eu</a:t>
            </a:r>
            <a:r>
              <a:rPr lang="ru-RU" sz="1800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ru-RU" sz="1800" dirty="0" err="1" smtClean="0">
                <a:solidFill>
                  <a:schemeClr val="tx1"/>
                </a:solidFill>
                <a:hlinkClick r:id="rId2"/>
              </a:rPr>
              <a:t>articles</a:t>
            </a:r>
            <a:r>
              <a:rPr lang="ru-RU" sz="1800" dirty="0" smtClean="0">
                <a:solidFill>
                  <a:schemeClr val="tx1"/>
                </a:solidFill>
                <a:hlinkClick r:id="rId2"/>
              </a:rPr>
              <a:t>/223339/</a:t>
            </a:r>
            <a:br>
              <a:rPr lang="ru-RU" sz="1800" dirty="0" smtClean="0">
                <a:solidFill>
                  <a:schemeClr val="tx1"/>
                </a:solidFill>
                <a:hlinkClick r:id="rId2"/>
              </a:rPr>
            </a:br>
            <a:r>
              <a:rPr lang="ru-RU" sz="1800" dirty="0" smtClean="0">
                <a:solidFill>
                  <a:schemeClr val="tx1"/>
                </a:solidFill>
                <a:hlinkClick r:id="rId2"/>
              </a:rPr>
              <a:t>© Кавказский Узел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hlinkClick r:id="rId3"/>
              </a:rPr>
              <a:t>Словари и энциклопедии на Академике</a:t>
            </a:r>
            <a:r>
              <a:rPr lang="ru-RU" sz="1800" dirty="0" smtClean="0"/>
              <a:t>, </a:t>
            </a:r>
            <a:r>
              <a:rPr lang="en-US" sz="1800" dirty="0" smtClean="0">
                <a:hlinkClick r:id="rId2"/>
              </a:rPr>
              <a:t>https://dic.academic.ru/dic.nsf/ruwiki/358519</a:t>
            </a:r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истокам. История флага РФ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Символика флага РФ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Государственного флага РФ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истокам. История адыгского флага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Символика адыгского флага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национального флага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Роль национальных флагов и практические работы учащихся т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/o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Сэтэнай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Список использованной литературы и Интернет-ресурсов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ИСТОКАМ. </a:t>
            </a:r>
            <a:r>
              <a:rPr lang="ru-RU" sz="32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</a:t>
            </a:r>
            <a:r>
              <a:rPr lang="ru-RU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флага </a:t>
            </a:r>
            <a:r>
              <a:rPr lang="ru-RU" sz="32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endParaRPr lang="ru-RU" sz="32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5357818" cy="585789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Государственный флаг в России появился </a:t>
            </a:r>
            <a:r>
              <a:rPr lang="ru-RU" sz="1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рубеже XVII</a:t>
            </a:r>
            <a:r>
              <a:rPr lang="en-US" sz="1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XVIII веков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эпоху становления страны как мощного государства. Впервые </a:t>
            </a:r>
            <a:r>
              <a:rPr lang="ru-RU" sz="1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бело-сине-красный флаг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нашитым на нем двуглавым орлом был поднят на первом русском военном корабле «Орел», в царствование отца Петра Первого Алексея Михайловича.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января 1705 году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Петр Первый издал указ, согласно которому «на торговых всяких судах» должны поднимать бело-сине-красный флаг, сам начертал образец и определил порядок горизонтальных полос.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Рожденный вместе с первыми российскими военными кораблями, российский флаг до XIX века оставался принадлежностью главным образом флотской культуры. Начало применения российского бело-сине-красного флага на суше связано с географическими открытиями русских мореплавателей.</a:t>
            </a:r>
          </a:p>
          <a:p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071546"/>
            <a:ext cx="3643306" cy="3394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643446"/>
            <a:ext cx="3114675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6429388" cy="6429396"/>
          </a:xfrm>
        </p:spPr>
        <p:txBody>
          <a:bodyPr>
            <a:normAutofit/>
          </a:bodyPr>
          <a:lstStyle/>
          <a:p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XIX века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русские моряки водружали на берегу присоединенной земли памятный крест.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в 1806 году появилась новая традиция. Русская экспедиция обследовала побережье Южного Сахалина и подняла на берегу два флага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Андреевский флаг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означал заслугу военного флота,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государственный 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бело-сине-красный флаг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новое владение России.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Петра I в русской армии стали распространяться 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золотые (оранжевые) и черные цвета,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которые постепенно начали приобретать роль государственных.</a:t>
            </a:r>
          </a:p>
          <a:p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мая (28 апреля по старому стилю) 1883 года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 Третий «Повелением о флагах для украшения зданий в торжественных случаях» распорядился использовать 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бело-сине-красный флаг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качестве государственного флага Российской Империи, вместо черно-желто-белого.</a:t>
            </a:r>
          </a:p>
          <a:p>
            <a:endParaRPr lang="ru-RU" sz="9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642918"/>
            <a:ext cx="2643174" cy="18414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2786058"/>
            <a:ext cx="2571736" cy="14287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4429132"/>
            <a:ext cx="2214546" cy="19288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643834" cy="6643710"/>
          </a:xfrm>
        </p:spPr>
        <p:txBody>
          <a:bodyPr>
            <a:normAutofit fontScale="32500" lnSpcReduction="20000"/>
          </a:bodyPr>
          <a:lstStyle/>
          <a:p>
            <a:endParaRPr lang="ru-RU" sz="6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Официально бело-сине-красный флаг был утвержден как государственный флаг России накануне коронации Николая Второго </a:t>
            </a:r>
            <a:r>
              <a:rPr lang="ru-RU" sz="6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1896 году.</a:t>
            </a:r>
          </a:p>
          <a:p>
            <a:pPr>
              <a:buNone/>
            </a:pPr>
            <a:endParaRPr lang="ru-RU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 цвета флага, ставшего национальным, получили официальное толкование. </a:t>
            </a:r>
            <a:r>
              <a:rPr lang="ru-RU" sz="7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ru-RU" sz="7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 означал «</a:t>
            </a:r>
            <a:r>
              <a:rPr lang="ru-RU" sz="6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державность</a:t>
            </a: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7000" u="sng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синий</a:t>
            </a:r>
            <a:r>
              <a:rPr lang="ru-RU" sz="7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цвет Богоматери, под покровом которой находится Россия, </a:t>
            </a:r>
            <a:r>
              <a:rPr lang="ru-RU" sz="7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белый</a:t>
            </a:r>
            <a:r>
              <a:rPr lang="ru-RU" sz="7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цвет свободы и независимости. Эти цвета означали также содружество Белой, Малой и Великой России.</a:t>
            </a:r>
          </a:p>
          <a:p>
            <a:pPr>
              <a:buNone/>
            </a:pPr>
            <a:endParaRPr lang="ru-RU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Советской России более 70 лет государственным флагом являлся </a:t>
            </a:r>
            <a:r>
              <a:rPr lang="ru-RU" sz="6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красный стяг.</a:t>
            </a:r>
          </a:p>
          <a:p>
            <a:pPr>
              <a:buNone/>
            </a:pPr>
            <a:endParaRPr lang="ru-RU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Чрезвычайная сессия Верховного Совета </a:t>
            </a:r>
            <a:r>
              <a:rPr lang="ru-RU" sz="6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РСФСР 22 августа 1991 года </a:t>
            </a: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постановила считать официальным символом России </a:t>
            </a:r>
            <a:r>
              <a:rPr lang="ru-RU" sz="6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триколор</a:t>
            </a: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en-US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Указом президента РФ от </a:t>
            </a:r>
            <a:r>
              <a:rPr lang="ru-RU" sz="6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 декабря 1993 года</a:t>
            </a: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было утверждено Положение о государственном флаге Российской Федерации.</a:t>
            </a:r>
          </a:p>
          <a:p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6511" y="2857496"/>
            <a:ext cx="1703207" cy="100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8686800" cy="5089548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декабря 2000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 президент РФ Владимир Путин подписал федеральный конституционный закон «О Государственном флаге Российской Федерации». В соответствии с законом, Государственный флаг РФ представляет собой прямоугольное полотнище из трех равновеликих горизонтальных полос: верхней - белого, средней - синего и нижней - красного цвета.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настоящее время чаще всего используется следующая трактовка значений цветов флага России: 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белый цвет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символизирует благородство и откровенность, 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верность, честность, безупречность и целомудрие, 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мужество, смелость, великодушие и любовь.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357166"/>
            <a:ext cx="4736168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900" b="1" i="1" u="sng" cap="all" dirty="0" smtClean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2) Символика цветов</a:t>
            </a:r>
            <a:endParaRPr lang="ru-RU" sz="29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286256"/>
            <a:ext cx="3698623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День Государственного флага</a:t>
            </a:r>
            <a:r>
              <a:rPr lang="en-US" sz="29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РФ</a:t>
            </a:r>
            <a:endParaRPr lang="ru-RU" sz="29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686800" cy="4525963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 августа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отмечается День Государственного флага Российской Федерации, установленный на основании Указа Президента РФ от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августа 1994 года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 Дне Государственного флага Российской Федерации»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071810"/>
            <a:ext cx="35719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8501090" cy="3643338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происхождении адыгского флага высказываются различные версии, хотя все они относят появление этого символа </a:t>
            </a: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1830-м годам.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одной версии, флаг придуман для черкесов, как символ независимой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Черкессии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Кавказской войне(к созданию которой стремилась Великобритания), резидентом Великобритании Дэвидом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Урквартом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14290"/>
            <a:ext cx="8271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u="sng" cap="all" dirty="0" smtClean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4) К истокам. История адыгского флага</a:t>
            </a:r>
            <a:endParaRPr lang="ru-RU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500438"/>
            <a:ext cx="5000660" cy="31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894"/>
            <a:ext cx="8991600" cy="621510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Существует версия,  приведенная корреспонденту "Кавказского узла" журналисткой газеты "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Черкесс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Хэку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 Диной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Куштовой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соответствии с которой флаг был предложен 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черкесским князем </a:t>
            </a:r>
            <a:r>
              <a:rPr lang="ru-RU" sz="16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Заном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Сефер-беем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Также есть мнение, что этот флаг был впервые доставлен в район долины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Шерегеш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Сочи) британским агентом 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Джеймсом С. Беллом в 1837-1840 годах. </a:t>
            </a:r>
          </a:p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 Кавказской войны черкесский флаг оказался под запретом. Более столетия после окончания войны изображение флага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адыгов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(черкесов) считалось утраченным, пока не было обнаружено в книге английского путешественника </a:t>
            </a:r>
            <a:r>
              <a:rPr lang="ru-RU" sz="16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Эдмунда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Спенсера "Путешествие в </a:t>
            </a:r>
            <a:r>
              <a:rPr lang="ru-RU" sz="16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Черкессию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Крым - Татарию...".</a:t>
            </a:r>
          </a:p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конце 80-х годов ХХ века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когда Советский Союз пошел по пути демократизации, впервые на Кавказе, черкесский флаг был восстановлен. Он был впервые представлен широкой публике на учредительном съезде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Адыгэ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Хасэ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Республики Адыгея.</a:t>
            </a:r>
          </a:p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выхода Адыгейской автономной области из состава Краснодарского края и провозглашения самостоятельного субъекта Федерации – Республики Адыгея он 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марте 1992 года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 утверждён Верховным Советом республики в качестве её государственного флага.</a:t>
            </a:r>
          </a:p>
          <a:p>
            <a:pPr>
              <a:buNone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966</TotalTime>
  <Words>828</Words>
  <PresentationFormat>Экран (4:3)</PresentationFormat>
  <Paragraphs>75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Тема: Роль и значение флага республики Адыгеи и РФ в жизни нашей страны и каждого гражданина</vt:lpstr>
      <vt:lpstr>Содержание:</vt:lpstr>
      <vt:lpstr>1) К ИСТОКАМ. иСТОРИЯ флага россии</vt:lpstr>
      <vt:lpstr>Слайд 4</vt:lpstr>
      <vt:lpstr>Слайд 5</vt:lpstr>
      <vt:lpstr>Слайд 6</vt:lpstr>
      <vt:lpstr>3) День Государственного флага РФ</vt:lpstr>
      <vt:lpstr>Слайд 8</vt:lpstr>
      <vt:lpstr>Слайд 9</vt:lpstr>
      <vt:lpstr>Слайд 10</vt:lpstr>
      <vt:lpstr>Слайд 11</vt:lpstr>
      <vt:lpstr>7) Роль национального флага  </vt:lpstr>
      <vt:lpstr>Слайд 13</vt:lpstr>
      <vt:lpstr>8) Список использованной литературы и Интернет-ресурсов: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Роль и значение флага РФ в жизни нашей страны и каждого гражданина</dc:title>
  <dc:creator>Ирина</dc:creator>
  <cp:lastModifiedBy>1</cp:lastModifiedBy>
  <cp:revision>82</cp:revision>
  <dcterms:created xsi:type="dcterms:W3CDTF">2017-10-15T17:48:21Z</dcterms:created>
  <dcterms:modified xsi:type="dcterms:W3CDTF">2023-11-07T17:21:04Z</dcterms:modified>
</cp:coreProperties>
</file>