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  <p:sldId id="262" r:id="rId3"/>
    <p:sldId id="271" r:id="rId4"/>
    <p:sldId id="290" r:id="rId5"/>
    <p:sldId id="264" r:id="rId6"/>
    <p:sldId id="256" r:id="rId7"/>
    <p:sldId id="266" r:id="rId8"/>
    <p:sldId id="267" r:id="rId9"/>
    <p:sldId id="269" r:id="rId10"/>
    <p:sldId id="277" r:id="rId11"/>
    <p:sldId id="280" r:id="rId12"/>
    <p:sldId id="292" r:id="rId13"/>
    <p:sldId id="28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pkoKV\Desktop\&#1064;&#1072;&#1075;%20&#1074;%20&#1073;&#1091;&#1076;&#1091;&#1097;&#1077;&#1077;\&#1054;&#1087;&#1088;&#1086;&#108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Как проходит ваш прием пищи?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69910923482242"/>
          <c:y val="9.2289317810049079E-2"/>
          <c:w val="0.33245442636054801"/>
          <c:h val="0.7842044850079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A0-4F51-8904-1D02068520A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A0-4F51-8904-1D02068520A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A0-4F51-8904-1D02068520A8}"/>
              </c:ext>
            </c:extLst>
          </c:dPt>
          <c:dLbls>
            <c:spPr>
              <a:solidFill>
                <a:prstClr val="white">
                  <a:alpha val="75000"/>
                </a:prstClr>
              </a:solidFill>
              <a:ln w="9525"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Лист1!$C$4:$E$4</c:f>
              <c:strCache>
                <c:ptCount val="3"/>
                <c:pt idx="0">
                  <c:v>В тишине</c:v>
                </c:pt>
                <c:pt idx="1">
                  <c:v>За просмотром тв</c:v>
                </c:pt>
                <c:pt idx="2">
                  <c:v>Слушаю радио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6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A0-4F51-8904-1D02068520A8}"/>
            </c:ext>
          </c:extLst>
        </c:ser>
        <c:ser>
          <c:idx val="1"/>
          <c:order val="1"/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8A0-4F51-8904-1D02068520A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A0-4F51-8904-1D02068520A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8A0-4F51-8904-1D02068520A8}"/>
              </c:ext>
            </c:extLst>
          </c:dPt>
          <c:cat>
            <c:strRef>
              <c:f>Лист1!$C$4:$E$4</c:f>
              <c:strCache>
                <c:ptCount val="3"/>
                <c:pt idx="0">
                  <c:v>В тишине</c:v>
                </c:pt>
                <c:pt idx="1">
                  <c:v>За просмотром тв</c:v>
                </c:pt>
                <c:pt idx="2">
                  <c:v>Слушаю радио</c:v>
                </c:pt>
              </c:strCache>
            </c:strRef>
          </c:cat>
          <c:val>
            <c:numRef>
              <c:f>Лист1!$C$6:$E$6</c:f>
              <c:numCache>
                <c:formatCode>0%</c:formatCode>
                <c:ptCount val="3"/>
                <c:pt idx="0">
                  <c:v>0.2100000000000001</c:v>
                </c:pt>
                <c:pt idx="1">
                  <c:v>0.72000000000000042</c:v>
                </c:pt>
                <c:pt idx="2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8A0-4F51-8904-1D0206852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800" b="1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Возникает</a:t>
            </a:r>
            <a:r>
              <a:rPr lang="ru-RU" baseline="0" dirty="0" smtClean="0"/>
              <a:t> ли во время просмотра телевизора желание перекусить?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Совершаете ли Вы перекусы во время просмотра телевизора?</c:v>
                </c:pt>
              </c:strCache>
            </c:strRef>
          </c:tx>
          <c:explosion val="36"/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E-4838-B37D-3D15A94A55BF}"/>
              </c:ext>
            </c:extLst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E-4838-B37D-3D15A94A5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0.49993</cdr:x>
      <cdr:y>0.12791</cdr:y>
    </cdr:from>
    <cdr:to>
      <cdr:x>0.61028</cdr:x>
      <cdr:y>0.28029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42834" y="767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0.51731</cdr:x>
      <cdr:y>0.11591</cdr:y>
    </cdr:from>
    <cdr:to>
      <cdr:x>0.62765</cdr:x>
      <cdr:y>0.26829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86850" y="695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18/12/23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cap="none" spc="0" dirty="0" smtClean="0">
                <a:ln w="50800"/>
                <a:solidFill>
                  <a:schemeClr val="bg2">
                    <a:lumMod val="75000"/>
                  </a:schemeClr>
                </a:solidFill>
                <a:effectLst/>
              </a:rPr>
              <a:t>II </a:t>
            </a:r>
            <a:r>
              <a:rPr lang="ru-RU" sz="2000" cap="none" spc="0" dirty="0" smtClean="0">
                <a:ln w="50800"/>
                <a:solidFill>
                  <a:schemeClr val="bg2">
                    <a:lumMod val="75000"/>
                  </a:schemeClr>
                </a:solidFill>
                <a:effectLst/>
              </a:rPr>
              <a:t>Всероссийский открытый конкурс творческих работ на тему здорового образа жизни с международным участием «Спорт, здоровье, жизнь» </a:t>
            </a:r>
            <a:endParaRPr lang="ru-RU" sz="2000" cap="none" spc="0" dirty="0" smtClean="0">
              <a:ln w="50800"/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ctr"/>
            <a:endParaRPr lang="ru-RU" sz="2800" b="1" cap="none" spc="0" dirty="0" smtClean="0">
              <a:ln w="50800"/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ctr"/>
            <a:endParaRPr lang="ru-RU" sz="2800" b="1" dirty="0">
              <a:ln w="50800"/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2">
                    <a:lumMod val="75000"/>
                  </a:schemeClr>
                </a:solidFill>
                <a:effectLst/>
              </a:rPr>
              <a:t>Тема </a:t>
            </a:r>
            <a:r>
              <a:rPr lang="ru-RU" sz="2800" b="1" cap="none" spc="0" dirty="0" smtClean="0">
                <a:ln w="50800"/>
                <a:solidFill>
                  <a:schemeClr val="bg2">
                    <a:lumMod val="75000"/>
                  </a:schemeClr>
                </a:solidFill>
                <a:effectLst/>
              </a:rPr>
              <a:t>исследования: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</a:rPr>
              <a:t>«Телевизор и еда – </a:t>
            </a:r>
            <a:endParaRPr lang="ru-RU" sz="2800" b="1" cap="none" spc="0" dirty="0" smtClean="0">
              <a:ln w="50800"/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28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</a:rPr>
              <a:t>современности </a:t>
            </a:r>
            <a:r>
              <a:rPr lang="ru-RU" sz="2800" b="1" cap="none" spc="0" dirty="0" smtClean="0">
                <a:ln w="50800"/>
                <a:solidFill>
                  <a:schemeClr val="accent5">
                    <a:lumMod val="75000"/>
                  </a:schemeClr>
                </a:solidFill>
                <a:effectLst/>
              </a:rPr>
              <a:t>беда!»</a:t>
            </a:r>
            <a:r>
              <a:rPr lang="ru-RU" sz="2800" b="1" cap="none" spc="0" dirty="0" smtClean="0">
                <a:ln w="50800"/>
                <a:solidFill>
                  <a:srgbClr val="002060"/>
                </a:solidFill>
                <a:effectLst/>
              </a:rPr>
              <a:t> </a:t>
            </a:r>
          </a:p>
          <a:p>
            <a:pPr algn="r"/>
            <a:endParaRPr lang="ru-RU" sz="2400" b="1" dirty="0" smtClean="0">
              <a:ln w="50800"/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</a:rPr>
              <a:t>Автор: </a:t>
            </a:r>
            <a:r>
              <a:rPr lang="ru-RU" sz="2400" b="1" dirty="0" err="1" smtClean="0">
                <a:ln w="50800"/>
                <a:solidFill>
                  <a:srgbClr val="002060"/>
                </a:solidFill>
              </a:rPr>
              <a:t>Динисин</a:t>
            </a:r>
            <a:r>
              <a:rPr lang="ru-RU" sz="2400" b="1" dirty="0" smtClean="0">
                <a:ln w="50800"/>
                <a:solidFill>
                  <a:srgbClr val="002060"/>
                </a:solidFill>
              </a:rPr>
              <a:t> Савелий</a:t>
            </a:r>
          </a:p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</a:rPr>
              <a:t>МАОУ «АЛ №95 г.Челябинска»</a:t>
            </a:r>
          </a:p>
          <a:p>
            <a:pPr algn="r"/>
            <a:r>
              <a:rPr lang="ru-RU" sz="2400" b="1" dirty="0">
                <a:ln w="50800"/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ln w="50800"/>
                <a:solidFill>
                  <a:srgbClr val="002060"/>
                </a:solidFill>
              </a:rPr>
              <a:t>ласс </a:t>
            </a:r>
            <a:r>
              <a:rPr lang="ru-RU" sz="2400" b="1" dirty="0" smtClean="0">
                <a:ln w="50800"/>
                <a:solidFill>
                  <a:srgbClr val="002060"/>
                </a:solidFill>
              </a:rPr>
              <a:t>3-6</a:t>
            </a:r>
            <a:endParaRPr lang="ru-RU" sz="2400" b="1" dirty="0" smtClean="0">
              <a:ln w="50800"/>
              <a:solidFill>
                <a:srgbClr val="002060"/>
              </a:solidFill>
            </a:endParaRPr>
          </a:p>
          <a:p>
            <a:pPr algn="r"/>
            <a:endParaRPr lang="ru-RU" sz="2400" b="1" dirty="0">
              <a:ln w="50800"/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ln w="50800"/>
                <a:solidFill>
                  <a:srgbClr val="002060"/>
                </a:solidFill>
              </a:rPr>
              <a:t>Руководитель: Полякова Н.М.</a:t>
            </a:r>
            <a:endParaRPr lang="ru-RU" sz="2400" b="1" dirty="0">
              <a:ln w="50800"/>
              <a:solidFill>
                <a:srgbClr val="002060"/>
              </a:solidFill>
            </a:endParaRPr>
          </a:p>
          <a:p>
            <a:pPr algn="ctr"/>
            <a:endParaRPr lang="ru-RU" sz="2800" b="1" cap="none" spc="0" dirty="0" smtClean="0">
              <a:ln w="50800"/>
              <a:solidFill>
                <a:srgbClr val="002060"/>
              </a:solidFill>
              <a:effectLst/>
            </a:endParaRPr>
          </a:p>
          <a:p>
            <a:pPr algn="ctr"/>
            <a:endParaRPr lang="ru-RU" sz="2800" b="1" cap="none" spc="0" dirty="0">
              <a:ln w="50800"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69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4f6b3bedc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28" y="1197331"/>
            <a:ext cx="1607832" cy="160783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gnev.jpg"/>
          <p:cNvPicPr>
            <a:picLocks noChangeAspect="1" noChangeArrowheads="1"/>
          </p:cNvPicPr>
          <p:nvPr/>
        </p:nvPicPr>
        <p:blipFill>
          <a:blip r:embed="rId3"/>
          <a:srcRect b="18387"/>
          <a:stretch>
            <a:fillRect/>
          </a:stretch>
        </p:blipFill>
        <p:spPr bwMode="auto">
          <a:xfrm>
            <a:off x="461585" y="2996952"/>
            <a:ext cx="2139667" cy="158749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skuka.jpg"/>
          <p:cNvPicPr>
            <a:picLocks noChangeAspect="1" noChangeArrowheads="1"/>
          </p:cNvPicPr>
          <p:nvPr/>
        </p:nvPicPr>
        <p:blipFill>
          <a:blip r:embed="rId4"/>
          <a:srcRect l="27138" r="23519" b="29897"/>
          <a:stretch>
            <a:fillRect/>
          </a:stretch>
        </p:blipFill>
        <p:spPr bwMode="auto">
          <a:xfrm>
            <a:off x="454571" y="4804800"/>
            <a:ext cx="1453133" cy="1506953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Канапе-на-шпажках-с-салями-фетой-и-огурцом.jpg"/>
          <p:cNvPicPr>
            <a:picLocks noChangeAspect="1" noChangeArrowheads="1"/>
          </p:cNvPicPr>
          <p:nvPr/>
        </p:nvPicPr>
        <p:blipFill>
          <a:blip r:embed="rId5"/>
          <a:srcRect l="7500" t="8354" r="1249" b="9498"/>
          <a:stretch>
            <a:fillRect/>
          </a:stretch>
        </p:blipFill>
        <p:spPr bwMode="auto">
          <a:xfrm>
            <a:off x="3314352" y="4864812"/>
            <a:ext cx="1720252" cy="1390341"/>
          </a:xfrm>
          <a:prstGeom prst="rect">
            <a:avLst/>
          </a:prstGeom>
          <a:noFill/>
        </p:spPr>
      </p:pic>
      <p:pic>
        <p:nvPicPr>
          <p:cNvPr id="8" name="Picture 6" descr="C:\Documents and Settings\Admin\Рабочий стол\0_8b9f0_e701b0a9_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192" y="4827289"/>
            <a:ext cx="1584176" cy="1452169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2314220" y="1733298"/>
            <a:ext cx="200026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74346" y="3505732"/>
            <a:ext cx="200026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88233" y="5263779"/>
            <a:ext cx="78581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5367350" y="5299498"/>
            <a:ext cx="428628" cy="42862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l="22771" t="23659" r="36123" b="23604"/>
          <a:stretch/>
        </p:blipFill>
        <p:spPr bwMode="auto">
          <a:xfrm>
            <a:off x="5871209" y="2805163"/>
            <a:ext cx="2013159" cy="1601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8"/>
          <a:srcRect l="32938" t="37402" r="45507" b="37970"/>
          <a:stretch/>
        </p:blipFill>
        <p:spPr bwMode="auto">
          <a:xfrm>
            <a:off x="4644008" y="1422012"/>
            <a:ext cx="2016224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585" y="409754"/>
            <a:ext cx="52625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Причина 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Аппетит </a:t>
            </a:r>
            <a:r>
              <a:rPr lang="ru-RU" sz="2000" b="1" dirty="0">
                <a:solidFill>
                  <a:srgbClr val="002060"/>
                </a:solidFill>
              </a:rPr>
              <a:t>проявляют наши эмоции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Проблема </a:t>
            </a:r>
            <a:r>
              <a:rPr lang="ru-RU" sz="2000" dirty="0">
                <a:solidFill>
                  <a:srgbClr val="002060"/>
                </a:solidFill>
              </a:rPr>
              <a:t>с </a:t>
            </a:r>
            <a:r>
              <a:rPr lang="ru-RU" sz="2000" dirty="0" smtClean="0">
                <a:solidFill>
                  <a:srgbClr val="002060"/>
                </a:solidFill>
              </a:rPr>
              <a:t>пищеварением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Избыточный вес, заболевания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Неполезные перекусы и лишние калории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Негативное влияние на сон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Телевизор+еда</a:t>
            </a:r>
            <a:r>
              <a:rPr lang="ru-RU" sz="4000" b="1" dirty="0" smtClean="0">
                <a:solidFill>
                  <a:srgbClr val="002060"/>
                </a:solidFill>
              </a:rPr>
              <a:t>=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вредная привычка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801" t="16401" r="38187" b="17801"/>
          <a:stretch/>
        </p:blipFill>
        <p:spPr>
          <a:xfrm>
            <a:off x="5796136" y="3501008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065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Решение проблемы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88" t="13601" r="30313" b="13601"/>
          <a:stretch/>
        </p:blipFill>
        <p:spPr>
          <a:xfrm>
            <a:off x="539552" y="1124744"/>
            <a:ext cx="3330372" cy="2405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988" t="13601" r="53150" b="23401"/>
          <a:stretch/>
        </p:blipFill>
        <p:spPr>
          <a:xfrm>
            <a:off x="3347864" y="1772816"/>
            <a:ext cx="3096344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163" t="22001" r="40550" b="22001"/>
          <a:stretch/>
        </p:blipFill>
        <p:spPr>
          <a:xfrm>
            <a:off x="5868144" y="3573016"/>
            <a:ext cx="2952328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1239022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здоровое питание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910" y="390226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занятие спортом -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554" y="5529299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здоровый сон -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16832"/>
            <a:ext cx="66631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n w="50800"/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выяснить</a:t>
            </a:r>
            <a:r>
              <a:rPr lang="ru-RU" sz="2000" dirty="0">
                <a:ln w="50800"/>
                <a:solidFill>
                  <a:srgbClr val="002060"/>
                </a:solidFill>
              </a:rPr>
              <a:t>, может ли просмотр телевизора во время приема пищи стать причиной ухудшения здоровья человека</a:t>
            </a:r>
          </a:p>
          <a:p>
            <a:pPr>
              <a:spcBef>
                <a:spcPts val="600"/>
              </a:spcBef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изучить </a:t>
            </a:r>
            <a:r>
              <a:rPr lang="ru-RU" sz="2000" dirty="0">
                <a:ln w="50800"/>
                <a:solidFill>
                  <a:srgbClr val="002060"/>
                </a:solidFill>
              </a:rPr>
              <a:t>влияние просмотра телевизора на количество потребляемой пищи, разобраться в причинах переедания и установить взаимосвязь между эмоциями и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едой</a:t>
            </a:r>
          </a:p>
          <a:p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обучающиеся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3-6 </a:t>
            </a:r>
            <a:r>
              <a:rPr lang="ru-RU" sz="2000" dirty="0">
                <a:ln w="50800"/>
                <a:solidFill>
                  <a:srgbClr val="002060"/>
                </a:solidFill>
              </a:rPr>
              <a:t>класса Академического лицея №95, друзья, члены семьи, родственники</a:t>
            </a:r>
          </a:p>
          <a:p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влияние </a:t>
            </a:r>
            <a:r>
              <a:rPr lang="ru-RU" sz="2000" dirty="0">
                <a:ln w="50800"/>
                <a:solidFill>
                  <a:srgbClr val="002060"/>
                </a:solidFill>
              </a:rPr>
              <a:t>просмотра телевизора во время еды на здоровье человека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n w="50800"/>
                <a:solidFill>
                  <a:srgbClr val="002060"/>
                </a:solidFill>
              </a:rPr>
              <a:t>поисковый</a:t>
            </a:r>
            <a:r>
              <a:rPr lang="ru-RU" sz="2000" dirty="0">
                <a:ln w="50800"/>
                <a:solidFill>
                  <a:srgbClr val="002060"/>
                </a:solidFill>
              </a:rPr>
              <a:t>, аналитический, социологический, практический</a:t>
            </a:r>
          </a:p>
          <a:p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>
                <a:ln w="50800"/>
                <a:solidFill>
                  <a:srgbClr val="002060"/>
                </a:solidFill>
              </a:rPr>
              <a:t>результаты исследования можно использовать при проведении классного часа</a:t>
            </a:r>
            <a:endParaRPr lang="ru-RU" sz="2400" b="1" i="1" u="sng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000" dirty="0">
              <a:ln w="5080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3529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Опыт Академика Павлова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	        – формирование условного рефлекса</a:t>
            </a:r>
          </a:p>
          <a:p>
            <a:endParaRPr lang="ru-RU" sz="2000" dirty="0" smtClean="0">
              <a:ln w="50800"/>
              <a:solidFill>
                <a:srgbClr val="002060"/>
              </a:solidFill>
            </a:endParaRPr>
          </a:p>
          <a:p>
            <a:r>
              <a:rPr lang="ru-RU" sz="2000" dirty="0" smtClean="0">
                <a:ln w="50800"/>
                <a:solidFill>
                  <a:srgbClr val="002060"/>
                </a:solidFill>
              </a:rPr>
              <a:t>Под удар метронома у собаки выделяется желудочный сок.</a:t>
            </a:r>
          </a:p>
          <a:p>
            <a:endParaRPr lang="ru-RU" sz="2000" dirty="0" smtClean="0">
              <a:ln w="50800"/>
              <a:solidFill>
                <a:srgbClr val="002060"/>
              </a:solidFill>
            </a:endParaRPr>
          </a:p>
          <a:p>
            <a:r>
              <a:rPr lang="ru-RU" sz="2000" dirty="0" smtClean="0">
                <a:ln w="50800"/>
                <a:solidFill>
                  <a:srgbClr val="002060"/>
                </a:solidFill>
              </a:rPr>
              <a:t>При включении телевизора возникает желание перекусить, даже если человек не испытывает чувство голода. 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для исслед\sobaka-pavlov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" t="-246" r="-224" b="7406"/>
          <a:stretch/>
        </p:blipFill>
        <p:spPr bwMode="auto">
          <a:xfrm>
            <a:off x="323528" y="2924944"/>
            <a:ext cx="4032448" cy="280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y_shutterstock_185990642-727x522.jpg"/>
          <p:cNvPicPr>
            <a:picLocks noChangeAspect="1" noChangeArrowheads="1"/>
          </p:cNvPicPr>
          <p:nvPr/>
        </p:nvPicPr>
        <p:blipFill rotWithShape="1">
          <a:blip r:embed="rId3"/>
          <a:srcRect t="11689" r="-1077"/>
          <a:stretch/>
        </p:blipFill>
        <p:spPr bwMode="auto">
          <a:xfrm>
            <a:off x="4499992" y="2930821"/>
            <a:ext cx="3888433" cy="2773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79873182"/>
              </p:ext>
            </p:extLst>
          </p:nvPr>
        </p:nvGraphicFramePr>
        <p:xfrm>
          <a:off x="-1044624" y="332656"/>
          <a:ext cx="828680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7753701"/>
              </p:ext>
            </p:extLst>
          </p:nvPr>
        </p:nvGraphicFramePr>
        <p:xfrm>
          <a:off x="611560" y="1976066"/>
          <a:ext cx="7782752" cy="39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692696"/>
            <a:ext cx="7710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АНКЕТИРОВАНИЕ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Как проходит твой прием пищи?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78946033"/>
              </p:ext>
            </p:extLst>
          </p:nvPr>
        </p:nvGraphicFramePr>
        <p:xfrm>
          <a:off x="395536" y="332656"/>
          <a:ext cx="8136904" cy="332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Documents and Settings\Admin\Рабочий стол\pechen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40" y="3796157"/>
            <a:ext cx="2654454" cy="165903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504" y="3775981"/>
            <a:ext cx="2500290" cy="179187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2466652f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3606" y="3429000"/>
            <a:ext cx="2357454" cy="1450489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chay-limon-pri-pankreat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932" y="4893420"/>
            <a:ext cx="2451533" cy="1519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8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для исслед\1389278745_popcorn-620x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960441" cy="27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\Рабочий стол\popkorn-1.jpg"/>
          <p:cNvPicPr>
            <a:picLocks noChangeAspect="1" noChangeArrowheads="1"/>
          </p:cNvPicPr>
          <p:nvPr/>
        </p:nvPicPr>
        <p:blipFill>
          <a:blip r:embed="rId3"/>
          <a:srcRect l="11860" t="1694" r="15278" b="3416"/>
          <a:stretch>
            <a:fillRect/>
          </a:stretch>
        </p:blipFill>
        <p:spPr bwMode="auto">
          <a:xfrm>
            <a:off x="6084168" y="1088606"/>
            <a:ext cx="1800199" cy="23444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55299" y="3511901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кинотеатре - 200 гр.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3252" t="28222" r="43386" b="25047"/>
          <a:stretch/>
        </p:blipFill>
        <p:spPr bwMode="auto">
          <a:xfrm>
            <a:off x="5724129" y="4038931"/>
            <a:ext cx="2970900" cy="2344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4842053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Дома, в тишине – 50 гр.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92696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Эксперимент с попкорном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5347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</a:rPr>
              <a:t>Причины переедания за просмотром телевизора</a:t>
            </a:r>
            <a:endParaRPr lang="ru-RU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Причина №1 </a:t>
            </a:r>
          </a:p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002060"/>
                </a:solidFill>
              </a:rPr>
              <a:t>Отвлечение мозга на информацию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Picture 3" descr="F:\для исслед\6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05492"/>
            <a:ext cx="5652120" cy="42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407" y="548680"/>
            <a:ext cx="81440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Причина 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Просто так смотреть телевизор – скучно</a:t>
            </a:r>
          </a:p>
        </p:txBody>
      </p:sp>
      <p:pic>
        <p:nvPicPr>
          <p:cNvPr id="3074" name="Picture 2" descr="C:\Documents and Settings\Admin\Рабочий стол\9069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556792"/>
            <a:ext cx="5295315" cy="463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6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11" y="449765"/>
            <a:ext cx="54368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Причина №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  <a:p>
            <a:pPr>
              <a:defRPr lang="ru-RU" sz="1800" b="1" i="0" u="none" strike="noStrike" kern="1200" baseline="0" dirty="0">
                <a:solidFill>
                  <a:srgbClr val="F5C04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Рекламный </a:t>
            </a:r>
            <a:r>
              <a:rPr lang="ru-RU" sz="2000" b="1" dirty="0">
                <a:solidFill>
                  <a:srgbClr val="002060"/>
                </a:solidFill>
              </a:rPr>
              <a:t>эффект</a:t>
            </a:r>
          </a:p>
        </p:txBody>
      </p:sp>
      <p:pic>
        <p:nvPicPr>
          <p:cNvPr id="2050" name="Picture 2" descr="C:\Documents and Settings\Admin\Рабочий стол\s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11" y="1539968"/>
            <a:ext cx="8369968" cy="418498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different7-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3068960"/>
            <a:ext cx="4018048" cy="3190803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31065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274" y="3429000"/>
            <a:ext cx="2316316" cy="306295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9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350086"/>
            <a:ext cx="2402379" cy="231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3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1852</TotalTime>
  <Words>248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Гопко Ксения Викторовна</cp:lastModifiedBy>
  <cp:revision>114</cp:revision>
  <cp:lastPrinted>2022-09-28T14:29:03Z</cp:lastPrinted>
  <dcterms:created xsi:type="dcterms:W3CDTF">2016-05-11T12:52:57Z</dcterms:created>
  <dcterms:modified xsi:type="dcterms:W3CDTF">2023-12-18T14:13:35Z</dcterms:modified>
</cp:coreProperties>
</file>