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84" r:id="rId1"/>
    <p:sldMasterId id="2147483692" r:id="rId2"/>
  </p:sldMasterIdLst>
  <p:notesMasterIdLst>
    <p:notesMasterId r:id="rId18"/>
  </p:notesMasterIdLst>
  <p:handoutMasterIdLst>
    <p:handoutMasterId r:id="rId19"/>
  </p:handoutMasterIdLst>
  <p:sldIdLst>
    <p:sldId id="320" r:id="rId3"/>
    <p:sldId id="259" r:id="rId4"/>
    <p:sldId id="312" r:id="rId5"/>
    <p:sldId id="318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285" r:id="rId16"/>
    <p:sldId id="28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70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8" autoAdjust="0"/>
    <p:restoredTop sz="91543" autoAdjust="0"/>
  </p:normalViewPr>
  <p:slideViewPr>
    <p:cSldViewPr>
      <p:cViewPr varScale="1">
        <p:scale>
          <a:sx n="102" d="100"/>
          <a:sy n="102" d="100"/>
        </p:scale>
        <p:origin x="190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5100F-ECFC-4968-A1B9-3E10F83B5996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54488-4435-46C5-BB65-7E92853EC1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5113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AAD16-FC5E-47D9-AA27-3AAAD8C051F5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2E45F-4A3A-4860-9C70-4084E2D6E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019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63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782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13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2E45F-4A3A-4860-9C70-4084E2D6EFE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2E45F-4A3A-4860-9C70-4084E2D6EFE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2E45F-4A3A-4860-9C70-4084E2D6EFE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969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748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273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6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807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3FAA-D99C-4C78-A151-BFEDA06DA4B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22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275F-240A-4256-ADCF-3B2935A95D12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917E-D372-49E2-BA5A-3BE83C90119B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D02-F283-43B3-ACFD-B89FAEB8A4FC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5571F-59EC-463B-9C4E-C82F927A704C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09D6-620D-4201-8705-8426EDE533C3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F9B0B-EFD3-4D27-967C-AEF099CCFAC7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8E43-ED56-4F57-896E-C0D5840B3763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4FEB-1F1E-452A-8127-F6F8034C13BB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ECED-A0EB-487E-A2AC-A1575EAE4CC4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1D2C-6C6A-492A-AF25-A8B31253CD52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891B-4E02-4327-A31C-36CAF94808E4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B087-EFDF-4589-9E12-4D8D5C738503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E9C5-6921-486C-9F65-4E5586130D5F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39441-C2AE-48F9-AA96-2FCD14E60C33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3B18186-6806-4E9D-BAF9-13C1A1619432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sldNum="0" hd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75700EE3-0784-45A9-870F-F135347EDECF}" type="datetime1">
              <a:rPr lang="ru-RU" smtClean="0"/>
              <a:pPr/>
              <a:t>28.04.2022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sldNum="0" hd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jpeg"/><Relationship Id="rId4" Type="http://schemas.openxmlformats.org/officeDocument/2006/relationships/hyperlink" Target="https://scratch.mit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78" y="0"/>
            <a:ext cx="1881511" cy="191683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0C0F81B-5ED6-4C32-B561-2F98D779DA88}"/>
              </a:ext>
            </a:extLst>
          </p:cNvPr>
          <p:cNvSpPr/>
          <p:nvPr/>
        </p:nvSpPr>
        <p:spPr>
          <a:xfrm>
            <a:off x="3563888" y="4365104"/>
            <a:ext cx="5796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Кириллов Станислав, Шерстюк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Никита</a:t>
            </a:r>
          </a:p>
          <a:p>
            <a:pPr indent="450215"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ПОЧУ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«Мурманский кооперативный техникум»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Бурзун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Марина Сергеевна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864" y="630932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Вологда, 2022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868" y="2443154"/>
            <a:ext cx="8258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Социальный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ролик 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современный инновационный продукт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профориентации молодежи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C060514-B30A-458B-B9F8-05F4662B0526}"/>
              </a:ext>
            </a:extLst>
          </p:cNvPr>
          <p:cNvSpPr/>
          <p:nvPr/>
        </p:nvSpPr>
        <p:spPr>
          <a:xfrm>
            <a:off x="733252" y="756386"/>
            <a:ext cx="7072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международная научно-практическая конференция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«ЛЕДЕНЦОВСКИЕ ЧТЕНИЯ» </a:t>
            </a: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2627784" cy="1862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Разработка ролика профориентации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школьников</a:t>
            </a:r>
          </a:p>
          <a:p>
            <a:pPr algn="ctr"/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сценария будущего социального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ролика. 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персонажей. 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Раскадровка видеоролика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Запись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речи персонажа,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песни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или музыки.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Обработка медиа материала.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Наложение эффектов на звук, монтаж видео.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Экспорт смонтированного проекта в конечный видеоролик.</a:t>
            </a: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3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Варианты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построения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сюжета</a:t>
            </a:r>
          </a:p>
          <a:p>
            <a:pPr algn="ctr"/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852589"/>
              </p:ext>
            </p:extLst>
          </p:nvPr>
        </p:nvGraphicFramePr>
        <p:xfrm>
          <a:off x="1206202" y="2060848"/>
          <a:ext cx="7307659" cy="1876127"/>
        </p:xfrm>
        <a:graphic>
          <a:graphicData uri="http://schemas.openxmlformats.org/drawingml/2006/table">
            <a:tbl>
              <a:tblPr firstRow="1" firstCol="1" bandRow="1"/>
              <a:tblGrid>
                <a:gridCol w="2321654">
                  <a:extLst>
                    <a:ext uri="{9D8B030D-6E8A-4147-A177-3AD203B41FA5}">
                      <a16:colId xmlns:a16="http://schemas.microsoft.com/office/drawing/2014/main" val="3628479603"/>
                    </a:ext>
                  </a:extLst>
                </a:gridCol>
                <a:gridCol w="2461882">
                  <a:extLst>
                    <a:ext uri="{9D8B030D-6E8A-4147-A177-3AD203B41FA5}">
                      <a16:colId xmlns:a16="http://schemas.microsoft.com/office/drawing/2014/main" val="1423580210"/>
                    </a:ext>
                  </a:extLst>
                </a:gridCol>
                <a:gridCol w="2524123">
                  <a:extLst>
                    <a:ext uri="{9D8B030D-6E8A-4147-A177-3AD203B41FA5}">
                      <a16:colId xmlns:a16="http://schemas.microsoft.com/office/drawing/2014/main" val="4288208585"/>
                    </a:ext>
                  </a:extLst>
                </a:gridCol>
              </a:tblGrid>
              <a:tr h="571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Классический сюжет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Сюжеты современного произведения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современного сюжета</a:t>
                      </a:r>
                      <a:endParaRPr lang="ru-RU" sz="160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929021"/>
                  </a:ext>
                </a:extLst>
              </a:tr>
              <a:tr h="122491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98120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Экспозиция</a:t>
                      </a:r>
                      <a:r>
                        <a:rPr lang="en-US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завязка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98120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действия.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98120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Кульминация.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98120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Сворачивание действия.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98120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Развязка.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7645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Завязка.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7645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действия.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7645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Кульминация.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7645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Развязка.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Завязка.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Действие.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Кульминация</a:t>
                      </a:r>
                      <a:r>
                        <a:rPr lang="en-US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600" dirty="0">
                          <a:solidFill>
                            <a:srgbClr val="01070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развязка.</a:t>
                      </a:r>
                      <a:endParaRPr lang="ru-RU" sz="1600" dirty="0">
                        <a:solidFill>
                          <a:srgbClr val="01070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084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8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146" t="8433" r="43022" b="5958"/>
          <a:stretch/>
        </p:blipFill>
        <p:spPr>
          <a:xfrm>
            <a:off x="1979712" y="1244303"/>
            <a:ext cx="5904656" cy="509276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в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SCRATCH</a:t>
            </a:r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в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SCRATCH</a:t>
            </a:r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8126" t="11344" r="18587" b="4262"/>
          <a:stretch/>
        </p:blipFill>
        <p:spPr bwMode="auto">
          <a:xfrm>
            <a:off x="160822" y="1530103"/>
            <a:ext cx="1440160" cy="1368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18365" t="11345" r="18292" b="3985"/>
          <a:stretch/>
        </p:blipFill>
        <p:spPr bwMode="auto">
          <a:xfrm>
            <a:off x="1243481" y="2651752"/>
            <a:ext cx="1338946" cy="1313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18365" t="11068" r="18604" b="4261"/>
          <a:stretch/>
        </p:blipFill>
        <p:spPr bwMode="auto">
          <a:xfrm>
            <a:off x="2343460" y="3643736"/>
            <a:ext cx="1656183" cy="1307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7"/>
          <a:srcRect l="18053" t="11068" r="18292" b="4261"/>
          <a:stretch/>
        </p:blipFill>
        <p:spPr bwMode="auto">
          <a:xfrm>
            <a:off x="3774268" y="4783694"/>
            <a:ext cx="1595463" cy="1429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8"/>
          <a:srcRect l="18520" t="11622" r="18136" b="4537"/>
          <a:stretch/>
        </p:blipFill>
        <p:spPr bwMode="auto">
          <a:xfrm>
            <a:off x="4718210" y="3905087"/>
            <a:ext cx="1593347" cy="1348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9"/>
          <a:srcRect l="18365" t="11345" r="18448" b="4538"/>
          <a:stretch/>
        </p:blipFill>
        <p:spPr bwMode="auto">
          <a:xfrm>
            <a:off x="5645262" y="2898254"/>
            <a:ext cx="1532024" cy="1328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10"/>
          <a:srcRect l="18676" t="11068" r="18292" b="4814"/>
          <a:stretch/>
        </p:blipFill>
        <p:spPr bwMode="auto">
          <a:xfrm>
            <a:off x="6527349" y="1813158"/>
            <a:ext cx="1552116" cy="135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11"/>
          <a:srcRect l="18210" t="11068" r="18136" b="3984"/>
          <a:stretch/>
        </p:blipFill>
        <p:spPr bwMode="auto">
          <a:xfrm>
            <a:off x="7452320" y="2961695"/>
            <a:ext cx="1649405" cy="1464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357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404664"/>
            <a:ext cx="792088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</a:p>
          <a:p>
            <a:pPr indent="450000" algn="just"/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000"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000"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реклама воздействует главным образом на эмоциональное состояние, отношение человека к демонстрируемой проблеме. Однако только с помощью социальной рекламы сформировать активную гражданскую позицию у современной молодежи невозможно. Социальная реклама лишь формирует общественное сознание молодежи, способствует изменению ее отношения к какой-либо проблеме, представляет социальные ценности. У социальной рекламы в нашей стране есть огромный потенциал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развития,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акже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причине того, что она является мощным инструментом формирования общественного мнения.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C:\Users\13auditoria\Desktop\Конференции\социальные ролики\den_molodezh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85720" y="428604"/>
            <a:ext cx="850112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/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литературы</a:t>
            </a:r>
          </a:p>
          <a:p>
            <a:pPr indent="450000" algn="ctr"/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 err="1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Левичева</a:t>
            </a:r>
            <a:r>
              <a:rPr lang="ru-RU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Ф. Социальное самоопределение молодежи // Знание. Понимание. Умение. 2012. №2. URL: https://cyberleninka.ru/article/n/sotsialnoe-samoopredelenie-molodezhi (дата обращения: 17.01.2022).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Е.Н. Роль детско-родительских отношений при формировании семейных ценностей современной молодежи // В мире научных открытий. 2014. № 11.1 (59). С. 628–648.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Г. </a:t>
            </a:r>
            <a:r>
              <a:rPr lang="ru-RU" dirty="0" err="1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Николайшвили</a:t>
            </a:r>
            <a:r>
              <a:rPr lang="ru-RU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Социальная реклама: Теория и практика: Учеб. пособие для студентов вузов/ Г. Г. </a:t>
            </a:r>
            <a:r>
              <a:rPr lang="ru-RU" dirty="0" err="1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Николайшвили</a:t>
            </a:r>
            <a:r>
              <a:rPr lang="ru-RU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М.: Аспект Пресс,2008. — 191 с. 2008.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US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Scratch. URL: </a:t>
            </a:r>
            <a:r>
              <a:rPr lang="en-US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Scratch - Imagine, Program, Share (mit.edu)</a:t>
            </a:r>
            <a:r>
              <a:rPr lang="en-US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обращения</a:t>
            </a:r>
            <a:r>
              <a:rPr lang="en-US" dirty="0">
                <a:solidFill>
                  <a:srgbClr val="0107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17.01.2022).</a:t>
            </a:r>
            <a:endParaRPr lang="ru-RU" dirty="0">
              <a:solidFill>
                <a:srgbClr val="0107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C:\Users\13auditoria\Desktop\Конференции\социальные ролики\den_molodezh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23528" y="1181364"/>
            <a:ext cx="8496944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0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видеоролика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использованием мультимедийных технологий, наглядно демонстрирующего проблему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профориентации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подрастающего поколения. </a:t>
            </a:r>
          </a:p>
          <a:p>
            <a:pPr lvl="0" indent="4500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000" algn="just"/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исследования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lvl="0" indent="-457200" algn="just">
              <a:buFont typeface="+mj-lt"/>
              <a:buAutoNum type="arabicParenR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определить понятие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«профориентация»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выявить причины его возникновения;</a:t>
            </a:r>
          </a:p>
          <a:p>
            <a:pPr marL="457200" lvl="0" indent="-457200" algn="just">
              <a:buFont typeface="+mj-lt"/>
              <a:buAutoNum type="arabicParenR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изучить теоретический материал о социальных видеороликах, их основных функциях;</a:t>
            </a:r>
          </a:p>
          <a:p>
            <a:pPr marL="457200" lvl="0" indent="-457200" algn="just">
              <a:buFont typeface="+mj-lt"/>
              <a:buAutoNum type="arabicParenR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провести анализ имеющихся на сегодняшний день видеоматериалов социального значения;</a:t>
            </a:r>
          </a:p>
          <a:p>
            <a:pPr marL="457200" lvl="0" indent="-457200" algn="just">
              <a:buFont typeface="+mj-lt"/>
              <a:buAutoNum type="arabicParenR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определить этапы реализация проекта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lvl="0" indent="-457200" algn="just">
              <a:buFont typeface="+mj-lt"/>
              <a:buAutoNum type="arabicParenR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создать видеоролик социального значения, отражающего проблему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профориентации молодежи. 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13auditoria\Desktop\Конференции\социальные ролики\den_molodezh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905F45-642A-4022-8BBD-C462048D22B3}"/>
              </a:ext>
            </a:extLst>
          </p:cNvPr>
          <p:cNvSpPr/>
          <p:nvPr/>
        </p:nvSpPr>
        <p:spPr>
          <a:xfrm>
            <a:off x="395536" y="1268760"/>
            <a:ext cx="849925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Гипотеза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 помощью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Scratch удастся создать социальной ролик, направленный на профориентацию школьников. </a:t>
            </a:r>
          </a:p>
          <a:p>
            <a:pPr lvl="0" indent="4500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Объект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исследования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−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 формирования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профориентации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молодежи. </a:t>
            </a: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 исследования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социальный ролик, как средство влияния на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профориентацию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молодежи.</a:t>
            </a: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3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Методы исследования: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теоретический анализ научной и методической литературы, наблюдение, сравнение, обобщение и систематизация.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Профориентация в школе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268760"/>
            <a:ext cx="6264696" cy="5342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Профориентация школьников старших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классов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Позиция старших членов семьи.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Позиция друзей.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Позиция учителей.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Личные профессиональные планы.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Способности.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притязаний на общественное признание.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Информированность.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Склонности.</a:t>
            </a: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5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Социальная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реклама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печатная реклама</a:t>
            </a:r>
            <a:r>
              <a:rPr lang="en-US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радио-реклама</a:t>
            </a:r>
            <a:r>
              <a:rPr lang="en-US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телевизионная реклама (видео-реклама, ролики);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-реклама.</a:t>
            </a:r>
            <a:r>
              <a:rPr lang="en-US" dirty="0" smtClean="0"/>
              <a:t>.</a:t>
            </a:r>
            <a:endParaRPr lang="ru-RU" dirty="0"/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5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Темы социальной рекламы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борьба с пороками и угрозами, предупреждение катастроф или нежелательных последствий, декларация благих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целей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78" y="3501008"/>
            <a:ext cx="6121908" cy="19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Темы социальной рекламы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декларация 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ценностей: здоровье, работа (карьера), семья (дети), заработок (доход), личное счастье, безопасность (комфорт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046" y="3573016"/>
            <a:ext cx="6121908" cy="19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620688"/>
            <a:ext cx="80648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Темы социальной рекламы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социальная психотерапия</a:t>
            </a: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3auditoria\Desktop\Конференции\социальные ролики\den_molodezh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805264"/>
            <a:ext cx="1627597" cy="107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629550"/>
            <a:ext cx="6121908" cy="18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Template">
  <a:themeElements>
    <a:clrScheme name="Другая 2">
      <a:dk1>
        <a:srgbClr val="C9FAED"/>
      </a:dk1>
      <a:lt1>
        <a:srgbClr val="FFFFFF"/>
      </a:lt1>
      <a:dk2>
        <a:srgbClr val="04617B"/>
      </a:dk2>
      <a:lt2>
        <a:srgbClr val="DBF5F9"/>
      </a:lt2>
      <a:accent1>
        <a:srgbClr val="76D9E8"/>
      </a:accent1>
      <a:accent2>
        <a:srgbClr val="B2E9F2"/>
      </a:accent2>
      <a:accent3>
        <a:srgbClr val="DBF5F9"/>
      </a:accent3>
      <a:accent4>
        <a:srgbClr val="DBF5F9"/>
      </a:accent4>
      <a:accent5>
        <a:srgbClr val="FFFFFF"/>
      </a:accent5>
      <a:accent6>
        <a:srgbClr val="DBF5F9"/>
      </a:accent6>
      <a:hlink>
        <a:srgbClr val="E2D700"/>
      </a:hlink>
      <a:folHlink>
        <a:srgbClr val="85DFD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signTemplate">
  <a:themeElements>
    <a:clrScheme name="Другая 2">
      <a:dk1>
        <a:srgbClr val="C9FAED"/>
      </a:dk1>
      <a:lt1>
        <a:srgbClr val="FFFFFF"/>
      </a:lt1>
      <a:dk2>
        <a:srgbClr val="04617B"/>
      </a:dk2>
      <a:lt2>
        <a:srgbClr val="DBF5F9"/>
      </a:lt2>
      <a:accent1>
        <a:srgbClr val="76D9E8"/>
      </a:accent1>
      <a:accent2>
        <a:srgbClr val="B2E9F2"/>
      </a:accent2>
      <a:accent3>
        <a:srgbClr val="DBF5F9"/>
      </a:accent3>
      <a:accent4>
        <a:srgbClr val="DBF5F9"/>
      </a:accent4>
      <a:accent5>
        <a:srgbClr val="FFFFFF"/>
      </a:accent5>
      <a:accent6>
        <a:srgbClr val="DBF5F9"/>
      </a:accent6>
      <a:hlink>
        <a:srgbClr val="E2D700"/>
      </a:hlink>
      <a:folHlink>
        <a:srgbClr val="85DFD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2">
    <a:dk1>
      <a:srgbClr val="C9FAED"/>
    </a:dk1>
    <a:lt1>
      <a:srgbClr val="FFFFFF"/>
    </a:lt1>
    <a:dk2>
      <a:srgbClr val="04617B"/>
    </a:dk2>
    <a:lt2>
      <a:srgbClr val="DBF5F9"/>
    </a:lt2>
    <a:accent1>
      <a:srgbClr val="76D9E8"/>
    </a:accent1>
    <a:accent2>
      <a:srgbClr val="B2E9F2"/>
    </a:accent2>
    <a:accent3>
      <a:srgbClr val="DBF5F9"/>
    </a:accent3>
    <a:accent4>
      <a:srgbClr val="DBF5F9"/>
    </a:accent4>
    <a:accent5>
      <a:srgbClr val="FFFFFF"/>
    </a:accent5>
    <a:accent6>
      <a:srgbClr val="DBF5F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Другая 2">
    <a:dk1>
      <a:srgbClr val="C9FAED"/>
    </a:dk1>
    <a:lt1>
      <a:srgbClr val="FFFFFF"/>
    </a:lt1>
    <a:dk2>
      <a:srgbClr val="04617B"/>
    </a:dk2>
    <a:lt2>
      <a:srgbClr val="DBF5F9"/>
    </a:lt2>
    <a:accent1>
      <a:srgbClr val="76D9E8"/>
    </a:accent1>
    <a:accent2>
      <a:srgbClr val="B2E9F2"/>
    </a:accent2>
    <a:accent3>
      <a:srgbClr val="DBF5F9"/>
    </a:accent3>
    <a:accent4>
      <a:srgbClr val="DBF5F9"/>
    </a:accent4>
    <a:accent5>
      <a:srgbClr val="FFFFFF"/>
    </a:accent5>
    <a:accent6>
      <a:srgbClr val="DBF5F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Другая 2">
    <a:dk1>
      <a:srgbClr val="C9FAED"/>
    </a:dk1>
    <a:lt1>
      <a:srgbClr val="FFFFFF"/>
    </a:lt1>
    <a:dk2>
      <a:srgbClr val="04617B"/>
    </a:dk2>
    <a:lt2>
      <a:srgbClr val="DBF5F9"/>
    </a:lt2>
    <a:accent1>
      <a:srgbClr val="76D9E8"/>
    </a:accent1>
    <a:accent2>
      <a:srgbClr val="B2E9F2"/>
    </a:accent2>
    <a:accent3>
      <a:srgbClr val="DBF5F9"/>
    </a:accent3>
    <a:accent4>
      <a:srgbClr val="DBF5F9"/>
    </a:accent4>
    <a:accent5>
      <a:srgbClr val="FFFFFF"/>
    </a:accent5>
    <a:accent6>
      <a:srgbClr val="DBF5F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3137</TotalTime>
  <Words>585</Words>
  <Application>Microsoft Office PowerPoint</Application>
  <PresentationFormat>Экран (4:3)</PresentationFormat>
  <Paragraphs>137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Corbel</vt:lpstr>
      <vt:lpstr>Times New Roman</vt:lpstr>
      <vt:lpstr>Wingdings</vt:lpstr>
      <vt:lpstr>DesignTemplate</vt:lpstr>
      <vt:lpstr>1_DesignTemplate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Информационно-технологическое обеспечение предупреждения аварийности судов.</dc:title>
  <dc:creator>Marina</dc:creator>
  <cp:lastModifiedBy>13auditoria</cp:lastModifiedBy>
  <cp:revision>281</cp:revision>
  <dcterms:created xsi:type="dcterms:W3CDTF">2017-04-27T07:17:09Z</dcterms:created>
  <dcterms:modified xsi:type="dcterms:W3CDTF">2022-04-28T10:39:01Z</dcterms:modified>
</cp:coreProperties>
</file>