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2" r:id="rId4"/>
    <p:sldId id="260" r:id="rId5"/>
    <p:sldId id="267" r:id="rId6"/>
    <p:sldId id="264" r:id="rId7"/>
    <p:sldId id="271" r:id="rId8"/>
    <p:sldId id="273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 autoAdjust="0"/>
    <p:restoredTop sz="94349" autoAdjust="0"/>
  </p:normalViewPr>
  <p:slideViewPr>
    <p:cSldViewPr>
      <p:cViewPr>
        <p:scale>
          <a:sx n="62" d="100"/>
          <a:sy n="62" d="100"/>
        </p:scale>
        <p:origin x="-1320" y="-2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C6051-1121-45E8-962D-BDDD85014DB2}" type="datetimeFigureOut">
              <a:rPr lang="ru-RU" smtClean="0"/>
              <a:pPr/>
              <a:t>03.09.2023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102E7-9900-4ACC-BD27-9C998F2AE05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87812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C6051-1121-45E8-962D-BDDD85014DB2}" type="datetimeFigureOut">
              <a:rPr lang="ru-RU" smtClean="0"/>
              <a:pPr/>
              <a:t>03.09.2023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102E7-9900-4ACC-BD27-9C998F2AE05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982516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C6051-1121-45E8-962D-BDDD85014DB2}" type="datetimeFigureOut">
              <a:rPr lang="ru-RU" smtClean="0"/>
              <a:pPr/>
              <a:t>03.09.2023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102E7-9900-4ACC-BD27-9C998F2AE05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363793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C6051-1121-45E8-962D-BDDD85014DB2}" type="datetimeFigureOut">
              <a:rPr lang="ru-RU" smtClean="0"/>
              <a:pPr/>
              <a:t>03.09.2023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102E7-9900-4ACC-BD27-9C998F2AE05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444379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C6051-1121-45E8-962D-BDDD85014DB2}" type="datetimeFigureOut">
              <a:rPr lang="ru-RU" smtClean="0"/>
              <a:pPr/>
              <a:t>03.09.2023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102E7-9900-4ACC-BD27-9C998F2AE05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071781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C6051-1121-45E8-962D-BDDD85014DB2}" type="datetimeFigureOut">
              <a:rPr lang="ru-RU" smtClean="0"/>
              <a:pPr/>
              <a:t>03.09.2023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102E7-9900-4ACC-BD27-9C998F2AE05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123470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C6051-1121-45E8-962D-BDDD85014DB2}" type="datetimeFigureOut">
              <a:rPr lang="ru-RU" smtClean="0"/>
              <a:pPr/>
              <a:t>03.09.2023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102E7-9900-4ACC-BD27-9C998F2AE05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319892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C6051-1121-45E8-962D-BDDD85014DB2}" type="datetimeFigureOut">
              <a:rPr lang="ru-RU" smtClean="0"/>
              <a:pPr/>
              <a:t>03.09.2023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102E7-9900-4ACC-BD27-9C998F2AE05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545095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C6051-1121-45E8-962D-BDDD85014DB2}" type="datetimeFigureOut">
              <a:rPr lang="ru-RU" smtClean="0"/>
              <a:pPr/>
              <a:t>03.09.2023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102E7-9900-4ACC-BD27-9C998F2AE05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014474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C6051-1121-45E8-962D-BDDD85014DB2}" type="datetimeFigureOut">
              <a:rPr lang="ru-RU" smtClean="0"/>
              <a:pPr/>
              <a:t>03.09.2023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102E7-9900-4ACC-BD27-9C998F2AE05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56270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C6051-1121-45E8-962D-BDDD85014DB2}" type="datetimeFigureOut">
              <a:rPr lang="ru-RU" smtClean="0"/>
              <a:pPr/>
              <a:t>03.09.2023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102E7-9900-4ACC-BD27-9C998F2AE05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4596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6C6051-1121-45E8-962D-BDDD85014DB2}" type="datetimeFigureOut">
              <a:rPr lang="ru-RU" smtClean="0"/>
              <a:pPr/>
              <a:t>03.09.2023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C102E7-9900-4ACC-BD27-9C998F2AE05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24902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WINDOWS 8\Downloads\powerpoint-templates-blue-blue-powerpoint-templates-page-7-of-24-free-ppt-backgrounds-free-downloa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8472"/>
            <a:ext cx="921125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691681" y="1484784"/>
            <a:ext cx="7095038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КУБИК  БЛУМА</a:t>
            </a:r>
          </a:p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приём педагогической инновационной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технологии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6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347865" y="5733256"/>
            <a:ext cx="54388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– дефектолог Соколова Татьяна Витальевна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23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 descr="kub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79912" y="4005064"/>
            <a:ext cx="3096344" cy="17103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8843956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WINDOWS 8\Downloads\powerpoint-templates-blue-blue-powerpoint-templates-page-7-of-24-free-ppt-backgrounds-free-downloa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67254" y="38472"/>
            <a:ext cx="921125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42910" y="404664"/>
            <a:ext cx="779323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i="1" dirty="0" smtClean="0"/>
              <a:t>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Кубик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Блума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методика использования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обычный бумажный куб, на гранях которого написано:</a:t>
            </a:r>
          </a:p>
          <a:p>
            <a:pPr lvl="0" algn="ctr">
              <a:buFont typeface="Arial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Назови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buFont typeface="Arial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Почему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buFont typeface="Arial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Объясни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buFont typeface="Arial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Предложи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buFont typeface="Arial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Придумай</a:t>
            </a:r>
          </a:p>
          <a:p>
            <a:pPr lvl="0" algn="ctr">
              <a:buFont typeface="Arial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Поделись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2" descr="http://i0.wp.com/www.egtmatematik.com/wp-content/uploads/2016/04/Ekran-Resmi-2016-04-09-20.18.18-e1460222116304.png?resize=300%2C37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004467"/>
            <a:ext cx="2857500" cy="3609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 descr="http://i.xn----7sbagbrdj9cgd0a.xn--p1ai/u/pic/8f/49a2debc5611e68359e17955198316/-/%D0%A0%D0%B0%D0%B7%D0%B2%D0%B5%D1%80%D1%82%D0%BA%D0%B0_%D0%BA%D1%83%D0%B1%D0%B0%20%282%2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00100" y="3857628"/>
            <a:ext cx="3870542" cy="2628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796136" y="5614444"/>
            <a:ext cx="31683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Mistral" panose="03090702030407020403" pitchFamily="66" charset="0"/>
              </a:rPr>
              <a:t>Умеющие мыслить</a:t>
            </a:r>
          </a:p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Mistral" panose="03090702030407020403" pitchFamily="66" charset="0"/>
              </a:rPr>
              <a:t>Умеют задавать вопросы</a:t>
            </a:r>
          </a:p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Mistral" panose="03090702030407020403" pitchFamily="66" charset="0"/>
              </a:rPr>
              <a:t>                   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  <a:latin typeface="Mistral" panose="03090702030407020403" pitchFamily="66" charset="0"/>
              </a:rPr>
              <a:t>Алисон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Mistral" panose="03090702030407020403" pitchFamily="66" charset="0"/>
              </a:rPr>
              <a:t> Кинг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6830482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WINDOWS 8\Downloads\powerpoint-templates-blue-blue-powerpoint-templates-page-7-of-24-free-ppt-backgrounds-free-downloa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33772" y="597455"/>
            <a:ext cx="8676456" cy="5663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применения приёма «Кубик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Блума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ctr" fontAlgn="base"/>
            <a:endParaRPr lang="ru-RU" sz="2400" b="1" dirty="0" smtClean="0"/>
          </a:p>
          <a:p>
            <a:pPr algn="ctr" fontAlgn="base"/>
            <a:r>
              <a:rPr lang="ru-RU" sz="2400" b="1" dirty="0" smtClean="0"/>
              <a:t>Работа </a:t>
            </a:r>
            <a:r>
              <a:rPr lang="ru-RU" sz="2400" b="1" dirty="0"/>
              <a:t>с кубиком строится следующим образом:</a:t>
            </a:r>
          </a:p>
          <a:p>
            <a:pPr lvl="0" algn="just" fontAlgn="base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 формулирует тему  и круг вопросов, которые будут обсуждаться на занятии.</a:t>
            </a:r>
          </a:p>
          <a:p>
            <a:pPr lvl="0" algn="just" fontAlgn="base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 бросает фигуру, а ребенок  отвечает на вопрос темы,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fontAlgn="base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начинающийся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того слова, которое выпало на грани.</a:t>
            </a:r>
          </a:p>
          <a:p>
            <a:pPr lvl="0" algn="just" fontAlgn="base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ответ даётся неполный, то другие дети  могут его дополнить и исправить.</a:t>
            </a:r>
          </a:p>
          <a:p>
            <a:pPr algn="just" fontAlgn="base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 на каждый вопрос кубика помогает педагогу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только выявить уровень познавательной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активности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воспитанников,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сделать вывод 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эмоциональной составляющей занятия,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прояснить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аспекты темы,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которые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вызывают затруднения у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768349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WINDOWS 8\Downloads\powerpoint-templates-blue-blue-powerpoint-templates-page-7-of-24-free-ppt-backgrounds-free-downloa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85720" y="0"/>
            <a:ext cx="8640960" cy="69095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Классификация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вопросов</a:t>
            </a:r>
          </a:p>
          <a:p>
            <a:pPr algn="ctr"/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Назови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 самые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простые вопросы.  предлагается просто назвать предмет, явление, термин и т.д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., которые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помогают проверить самые общие знания по теме</a:t>
            </a:r>
          </a:p>
          <a:p>
            <a:pPr algn="just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Почему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Это блок вопросов позволяет сформулировать причинно-следственные связи, то есть описать процессы, которые происходят с указанным предметом, явлением.  </a:t>
            </a:r>
          </a:p>
          <a:p>
            <a:pPr lvl="0" algn="just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Объясни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Это вопросы уточняющие. Они помогают увидеть проблему в разных аспектах и сфокусировать внимание на всех сторонах заданной проблемы.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Дополнительные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фразы 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этого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блока: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действительно думаешь, что…</a:t>
            </a:r>
          </a:p>
          <a:p>
            <a:pPr lvl="0" algn="just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 уверен, что…</a:t>
            </a:r>
          </a:p>
          <a:p>
            <a:pPr lvl="0" algn="just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То есть, ребенок должен объяснить, как использовать то или иное знание на практике, для решения конкретных ситуаций.</a:t>
            </a:r>
          </a:p>
          <a:p>
            <a:pPr lvl="0" algn="just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Придумай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— это вопросы творческие, которые содержат в себе элемент предположения, вымысла.</a:t>
            </a:r>
          </a:p>
          <a:p>
            <a:pPr algn="just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Поделись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— вопросы этого блока предназначены для активации мыслительной деятельности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воспитанников,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учат их анализировать, выделять факты и следствия,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оценивать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значимость полученных сведений, акцентировать внимание на их оценке.</a:t>
            </a: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26499667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WINDOWS 8\Downloads\powerpoint-templates-blue-blue-powerpoint-templates-page-7-of-24-free-ppt-backgrounds-free-downloa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80528" y="0"/>
            <a:ext cx="932452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0" y="214290"/>
            <a:ext cx="8572528" cy="42934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100" b="1" dirty="0" smtClean="0">
                <a:latin typeface="Bookman Old Style" pitchFamily="18" charset="0"/>
                <a:ea typeface="Calibri" pitchFamily="34" charset="0"/>
                <a:cs typeface="Arial" pitchFamily="34" charset="0"/>
              </a:rPr>
              <a:t>Кубик  </a:t>
            </a:r>
            <a:r>
              <a:rPr lang="ru-RU" sz="2100" b="1" dirty="0" err="1" smtClean="0">
                <a:latin typeface="Bookman Old Style" pitchFamily="18" charset="0"/>
                <a:ea typeface="Calibri" pitchFamily="34" charset="0"/>
                <a:cs typeface="Arial" pitchFamily="34" charset="0"/>
              </a:rPr>
              <a:t>Блума</a:t>
            </a:r>
            <a:r>
              <a:rPr lang="ru-RU" sz="2100" b="1" dirty="0" smtClean="0">
                <a:latin typeface="Bookman Old Style" pitchFamily="18" charset="0"/>
                <a:ea typeface="Calibri" pitchFamily="34" charset="0"/>
                <a:cs typeface="Arial" pitchFamily="34" charset="0"/>
              </a:rPr>
              <a:t> в младших группах</a:t>
            </a:r>
            <a:endParaRPr lang="ru-RU" sz="2100" dirty="0" smtClean="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100" dirty="0" smtClean="0">
                <a:latin typeface="Bookman Old Style" pitchFamily="18" charset="0"/>
                <a:ea typeface="Calibri" pitchFamily="34" charset="0"/>
                <a:cs typeface="Arial" pitchFamily="34" charset="0"/>
              </a:rPr>
              <a:t>Вместо стандартных вопросов можно использовать следующие:</a:t>
            </a:r>
            <a:endParaRPr lang="ru-RU" sz="2100" dirty="0" smtClean="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100" b="1" dirty="0" smtClean="0">
                <a:latin typeface="Bookman Old Style" pitchFamily="18" charset="0"/>
                <a:ea typeface="Calibri" pitchFamily="34" charset="0"/>
                <a:cs typeface="Arial" pitchFamily="34" charset="0"/>
              </a:rPr>
              <a:t>Опиши</a:t>
            </a:r>
            <a:r>
              <a:rPr lang="ru-RU" sz="2100" dirty="0" smtClean="0">
                <a:latin typeface="Bookman Old Style" pitchFamily="18" charset="0"/>
                <a:ea typeface="Calibri" pitchFamily="34" charset="0"/>
                <a:cs typeface="Arial" pitchFamily="34" charset="0"/>
              </a:rPr>
              <a:t>. Форму, размер, цвет, назови по имени, и т.д.</a:t>
            </a:r>
            <a:endParaRPr lang="ru-RU" sz="2100" dirty="0" smtClean="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100" b="1" dirty="0" smtClean="0">
                <a:latin typeface="Bookman Old Style" pitchFamily="18" charset="0"/>
                <a:ea typeface="Calibri" pitchFamily="34" charset="0"/>
                <a:cs typeface="Arial" pitchFamily="34" charset="0"/>
              </a:rPr>
              <a:t>Сравни</a:t>
            </a:r>
            <a:r>
              <a:rPr lang="ru-RU" sz="2100" dirty="0" smtClean="0">
                <a:latin typeface="Bookman Old Style" pitchFamily="18" charset="0"/>
                <a:ea typeface="Calibri" pitchFamily="34" charset="0"/>
                <a:cs typeface="Arial" pitchFamily="34" charset="0"/>
              </a:rPr>
              <a:t>. То есть, сравни заданный предмет или явление с подобными, укажи сходства и различия.</a:t>
            </a:r>
            <a:endParaRPr lang="ru-RU" sz="2100" dirty="0" smtClean="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100" b="1" dirty="0" smtClean="0">
                <a:latin typeface="Bookman Old Style" pitchFamily="18" charset="0"/>
                <a:ea typeface="Calibri" pitchFamily="34" charset="0"/>
                <a:cs typeface="Arial" pitchFamily="34" charset="0"/>
              </a:rPr>
              <a:t>Назови ассоциацию</a:t>
            </a:r>
            <a:r>
              <a:rPr lang="ru-RU" sz="2100" dirty="0" smtClean="0">
                <a:latin typeface="Bookman Old Style" pitchFamily="18" charset="0"/>
                <a:ea typeface="Calibri" pitchFamily="34" charset="0"/>
                <a:cs typeface="Arial" pitchFamily="34" charset="0"/>
              </a:rPr>
              <a:t>. С чем ассоциируется у тебя данный предмет, явление?</a:t>
            </a:r>
            <a:endParaRPr lang="ru-RU" sz="2100" dirty="0" smtClean="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100" b="1" dirty="0" smtClean="0">
                <a:latin typeface="Bookman Old Style" pitchFamily="18" charset="0"/>
                <a:ea typeface="Calibri" pitchFamily="34" charset="0"/>
                <a:cs typeface="Arial" pitchFamily="34" charset="0"/>
              </a:rPr>
              <a:t>Сделай анализ</a:t>
            </a:r>
            <a:r>
              <a:rPr lang="ru-RU" sz="2100" dirty="0" smtClean="0">
                <a:latin typeface="Bookman Old Style" pitchFamily="18" charset="0"/>
                <a:ea typeface="Calibri" pitchFamily="34" charset="0"/>
                <a:cs typeface="Arial" pitchFamily="34" charset="0"/>
              </a:rPr>
              <a:t>. То есть, расскажи, из чего это состоит, как сделано и пр.</a:t>
            </a:r>
            <a:endParaRPr lang="ru-RU" sz="2100" dirty="0" smtClean="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100" b="1" dirty="0" smtClean="0">
                <a:latin typeface="Bookman Old Style" pitchFamily="18" charset="0"/>
                <a:ea typeface="Calibri" pitchFamily="34" charset="0"/>
                <a:cs typeface="Arial" pitchFamily="34" charset="0"/>
              </a:rPr>
              <a:t>Примени</a:t>
            </a:r>
            <a:r>
              <a:rPr lang="ru-RU" sz="2100" dirty="0" smtClean="0">
                <a:latin typeface="Bookman Old Style" pitchFamily="18" charset="0"/>
                <a:ea typeface="Calibri" pitchFamily="34" charset="0"/>
                <a:cs typeface="Arial" pitchFamily="34" charset="0"/>
              </a:rPr>
              <a:t>. Приведи примеры использования или покажи применение.</a:t>
            </a:r>
            <a:endParaRPr lang="ru-RU" sz="2100" dirty="0" smtClean="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100" b="1" dirty="0" smtClean="0">
                <a:latin typeface="Bookman Old Style" pitchFamily="18" charset="0"/>
                <a:ea typeface="Calibri" pitchFamily="34" charset="0"/>
                <a:cs typeface="Arial" pitchFamily="34" charset="0"/>
              </a:rPr>
              <a:t>Оцени</a:t>
            </a:r>
            <a:r>
              <a:rPr lang="ru-RU" sz="2100" dirty="0" smtClean="0">
                <a:latin typeface="Bookman Old Style" pitchFamily="18" charset="0"/>
                <a:ea typeface="Calibri" pitchFamily="34" charset="0"/>
                <a:cs typeface="Arial" pitchFamily="34" charset="0"/>
              </a:rPr>
              <a:t>. То есть, укажи все "плюсы" и "минусы</a:t>
            </a:r>
            <a:endParaRPr lang="ru-RU" sz="21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85984" y="4429132"/>
            <a:ext cx="6643734" cy="23544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100" dirty="0" smtClean="0">
                <a:latin typeface="Bookman Old Style" pitchFamily="18" charset="0"/>
                <a:ea typeface="Calibri" pitchFamily="34" charset="0"/>
                <a:cs typeface="Arial" pitchFamily="34" charset="0"/>
              </a:rPr>
              <a:t>В </a:t>
            </a:r>
            <a:r>
              <a:rPr lang="ru-RU" sz="2100" b="1" dirty="0" smtClean="0">
                <a:latin typeface="Bookman Old Style" pitchFamily="18" charset="0"/>
                <a:ea typeface="Calibri" pitchFamily="34" charset="0"/>
                <a:cs typeface="Arial" pitchFamily="34" charset="0"/>
              </a:rPr>
              <a:t>старших группах </a:t>
            </a:r>
            <a:r>
              <a:rPr lang="ru-RU" sz="2100" dirty="0" smtClean="0">
                <a:latin typeface="Bookman Old Style" pitchFamily="18" charset="0"/>
                <a:ea typeface="Calibri" pitchFamily="34" charset="0"/>
                <a:cs typeface="Arial" pitchFamily="34" charset="0"/>
              </a:rPr>
              <a:t>кубик </a:t>
            </a:r>
            <a:r>
              <a:rPr lang="ru-RU" sz="2100" dirty="0" err="1" smtClean="0">
                <a:latin typeface="Bookman Old Style" pitchFamily="18" charset="0"/>
                <a:ea typeface="Calibri" pitchFamily="34" charset="0"/>
                <a:cs typeface="Arial" pitchFamily="34" charset="0"/>
              </a:rPr>
              <a:t>Блума</a:t>
            </a:r>
            <a:r>
              <a:rPr lang="ru-RU" sz="2100" dirty="0" smtClean="0">
                <a:latin typeface="Bookman Old Style" pitchFamily="18" charset="0"/>
                <a:ea typeface="Calibri" pitchFamily="34" charset="0"/>
                <a:cs typeface="Arial" pitchFamily="34" charset="0"/>
              </a:rPr>
              <a:t> можно представить в виде </a:t>
            </a:r>
            <a:r>
              <a:rPr lang="ru-RU" sz="2100" b="1" dirty="0" err="1" smtClean="0">
                <a:latin typeface="Bookman Old Style" pitchFamily="18" charset="0"/>
                <a:ea typeface="Calibri" pitchFamily="34" charset="0"/>
                <a:cs typeface="Arial" pitchFamily="34" charset="0"/>
              </a:rPr>
              <a:t>мнемотаблицы</a:t>
            </a:r>
            <a:r>
              <a:rPr lang="ru-RU" sz="2100" b="1" dirty="0" smtClean="0">
                <a:latin typeface="Bookman Old Style" pitchFamily="18" charset="0"/>
                <a:ea typeface="Calibri" pitchFamily="34" charset="0"/>
                <a:cs typeface="Arial" pitchFamily="34" charset="0"/>
              </a:rPr>
              <a:t>.</a:t>
            </a:r>
            <a:r>
              <a:rPr lang="ru-RU" sz="2100" dirty="0" smtClean="0">
                <a:latin typeface="Bookman Old Style" pitchFamily="18" charset="0"/>
                <a:ea typeface="Calibri" pitchFamily="34" charset="0"/>
                <a:cs typeface="Arial" pitchFamily="34" charset="0"/>
              </a:rPr>
              <a:t> 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100" dirty="0" smtClean="0">
                <a:latin typeface="Bookman Old Style" pitchFamily="18" charset="0"/>
                <a:ea typeface="Calibri" pitchFamily="34" charset="0"/>
                <a:cs typeface="Arial" pitchFamily="34" charset="0"/>
              </a:rPr>
              <a:t>Детям предлагают заполнить таблицу вопросами соответствующего типа. Затем на занятии они обмениваются составленными таблицами и анализируют ответы сверстников.</a:t>
            </a:r>
            <a:endParaRPr lang="ru-RU" sz="21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5117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WINDOWS 8\Downloads\powerpoint-templates-blue-blue-powerpoint-templates-page-7-of-24-free-ppt-backgrounds-free-downloa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86355" y="0"/>
            <a:ext cx="932452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Metod kabinet\Desktop\IMG_3946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187" t="4192" r="9312" b="20210"/>
          <a:stretch/>
        </p:blipFill>
        <p:spPr bwMode="auto">
          <a:xfrm>
            <a:off x="0" y="2357430"/>
            <a:ext cx="3935328" cy="2983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500" t="6534" r="17750" b="16277"/>
          <a:stretch/>
        </p:blipFill>
        <p:spPr bwMode="auto">
          <a:xfrm>
            <a:off x="4286248" y="214290"/>
            <a:ext cx="4500594" cy="3139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278" r="9000" b="11780"/>
          <a:stretch/>
        </p:blipFill>
        <p:spPr bwMode="auto">
          <a:xfrm>
            <a:off x="4214810" y="3571876"/>
            <a:ext cx="4620560" cy="3066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57158" y="1071546"/>
            <a:ext cx="329308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Знакомство с кубиком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Блума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101037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WINDOWS 8\Downloads\powerpoint-templates-blue-blue-powerpoint-templates-page-7-of-24-free-ppt-backgrounds-free-downloa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80528" y="0"/>
            <a:ext cx="932452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G:\IMG_410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07705" y="3573016"/>
            <a:ext cx="4154264" cy="2771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G:\IMG_409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6234" y="609620"/>
            <a:ext cx="4135502" cy="2759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03137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WINDOWS 8\Downloads\powerpoint-templates-blue-blue-powerpoint-templates-page-7-of-24-free-ppt-backgrounds-free-downloa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90265" y="0"/>
            <a:ext cx="932452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04700" y="260648"/>
            <a:ext cx="68254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Таксономия </a:t>
            </a:r>
            <a:r>
              <a:rPr lang="ru-RU" sz="3600" b="1" dirty="0" err="1">
                <a:latin typeface="Times New Roman" pitchFamily="18" charset="0"/>
                <a:cs typeface="Times New Roman" pitchFamily="18" charset="0"/>
              </a:rPr>
              <a:t>Блума</a:t>
            </a:r>
            <a:endParaRPr lang="ru-RU" sz="36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190624"/>
            <a:ext cx="85689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Таксономия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уровней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развития познавательных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способностей предполагает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что в «основании пирамиды» находятся знания, на вершине -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деятельность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Group 5"/>
          <p:cNvGrpSpPr>
            <a:grpSpLocks/>
          </p:cNvGrpSpPr>
          <p:nvPr/>
        </p:nvGrpSpPr>
        <p:grpSpPr bwMode="auto">
          <a:xfrm>
            <a:off x="1508405" y="2390953"/>
            <a:ext cx="5662634" cy="4281494"/>
            <a:chOff x="6840" y="1980"/>
            <a:chExt cx="3780" cy="2913"/>
          </a:xfrm>
        </p:grpSpPr>
        <p:sp>
          <p:nvSpPr>
            <p:cNvPr id="6" name="AutoShape 6"/>
            <p:cNvSpPr>
              <a:spLocks noChangeArrowheads="1"/>
            </p:cNvSpPr>
            <p:nvPr/>
          </p:nvSpPr>
          <p:spPr bwMode="auto">
            <a:xfrm>
              <a:off x="6840" y="1980"/>
              <a:ext cx="3780" cy="2913"/>
            </a:xfrm>
            <a:prstGeom prst="triangle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ru-RU" altLang="ru-RU" sz="2000" b="1">
                <a:latin typeface="Arial" charset="0"/>
              </a:endParaRPr>
            </a:p>
          </p:txBody>
        </p:sp>
        <p:sp>
          <p:nvSpPr>
            <p:cNvPr id="7" name="Line 7"/>
            <p:cNvSpPr>
              <a:spLocks noChangeShapeType="1"/>
            </p:cNvSpPr>
            <p:nvPr/>
          </p:nvSpPr>
          <p:spPr bwMode="auto">
            <a:xfrm>
              <a:off x="8327" y="2600"/>
              <a:ext cx="80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Line 8"/>
            <p:cNvSpPr>
              <a:spLocks noChangeShapeType="1"/>
            </p:cNvSpPr>
            <p:nvPr/>
          </p:nvSpPr>
          <p:spPr bwMode="auto">
            <a:xfrm>
              <a:off x="8052" y="3034"/>
              <a:ext cx="136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Line 9"/>
            <p:cNvSpPr>
              <a:spLocks noChangeShapeType="1"/>
            </p:cNvSpPr>
            <p:nvPr/>
          </p:nvSpPr>
          <p:spPr bwMode="auto">
            <a:xfrm>
              <a:off x="7744" y="3514"/>
              <a:ext cx="198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" name="Line 10"/>
            <p:cNvSpPr>
              <a:spLocks noChangeShapeType="1"/>
            </p:cNvSpPr>
            <p:nvPr/>
          </p:nvSpPr>
          <p:spPr bwMode="auto">
            <a:xfrm>
              <a:off x="7119" y="4459"/>
              <a:ext cx="322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" name="Line 11"/>
            <p:cNvSpPr>
              <a:spLocks noChangeShapeType="1"/>
            </p:cNvSpPr>
            <p:nvPr/>
          </p:nvSpPr>
          <p:spPr bwMode="auto">
            <a:xfrm>
              <a:off x="7403" y="4025"/>
              <a:ext cx="266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" name="Прямоугольник 3"/>
          <p:cNvSpPr/>
          <p:nvPr/>
        </p:nvSpPr>
        <p:spPr>
          <a:xfrm>
            <a:off x="5498081" y="2564904"/>
            <a:ext cx="332943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ru-RU" altLang="ru-RU" sz="2000" b="1" i="1" dirty="0" smtClean="0">
                <a:latin typeface="Times New Roman" pitchFamily="18" charset="0"/>
                <a:cs typeface="Times New Roman" pitchFamily="18" charset="0"/>
              </a:rPr>
              <a:t>Мышление </a:t>
            </a:r>
            <a:r>
              <a:rPr lang="ru-RU" altLang="ru-RU" sz="2000" b="1" i="1" dirty="0">
                <a:latin typeface="Times New Roman" pitchFamily="18" charset="0"/>
                <a:cs typeface="Times New Roman" pitchFamily="18" charset="0"/>
              </a:rPr>
              <a:t>высокого уровня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43059" y="2749570"/>
            <a:ext cx="332943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ru-RU" altLang="ru-RU" sz="2000" b="1" i="1" dirty="0">
                <a:latin typeface="Times New Roman" pitchFamily="18" charset="0"/>
                <a:cs typeface="Times New Roman" pitchFamily="18" charset="0"/>
              </a:rPr>
              <a:t>Мышление высокого уровня</a:t>
            </a:r>
          </a:p>
        </p:txBody>
      </p:sp>
      <p:sp>
        <p:nvSpPr>
          <p:cNvPr id="14" name="Line 21"/>
          <p:cNvSpPr>
            <a:spLocks noChangeShapeType="1"/>
          </p:cNvSpPr>
          <p:nvPr/>
        </p:nvSpPr>
        <p:spPr bwMode="auto">
          <a:xfrm>
            <a:off x="1142976" y="4612086"/>
            <a:ext cx="6477000" cy="0"/>
          </a:xfrm>
          <a:prstGeom prst="line">
            <a:avLst/>
          </a:prstGeom>
          <a:noFill/>
          <a:ln w="76200">
            <a:solidFill>
              <a:srgbClr val="FF0000"/>
            </a:solidFill>
            <a:prstDash val="sysDot"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690550" y="4869160"/>
            <a:ext cx="33613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altLang="ru-RU" sz="2400" b="1" dirty="0">
                <a:latin typeface="Times New Roman" pitchFamily="18" charset="0"/>
                <a:cs typeface="Times New Roman" pitchFamily="18" charset="0"/>
              </a:rPr>
              <a:t>Предложи ассоциацию</a:t>
            </a:r>
            <a:endParaRPr lang="en-US" alt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341008" y="5581337"/>
            <a:ext cx="175282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400" b="1" dirty="0">
                <a:latin typeface="Times New Roman" pitchFamily="18" charset="0"/>
                <a:cs typeface="Times New Roman" pitchFamily="18" charset="0"/>
              </a:rPr>
              <a:t>Сравни</a:t>
            </a:r>
            <a:endParaRPr lang="en-US" alt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754465" y="6165304"/>
            <a:ext cx="11705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altLang="ru-RU" sz="2400" b="1" dirty="0">
                <a:latin typeface="Times New Roman" pitchFamily="18" charset="0"/>
                <a:cs typeface="Times New Roman" pitchFamily="18" charset="0"/>
              </a:rPr>
              <a:t>Знание</a:t>
            </a:r>
            <a:endParaRPr lang="en-US" alt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723221" y="4127030"/>
            <a:ext cx="12164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altLang="ru-RU" sz="2400" b="1" dirty="0">
                <a:latin typeface="Times New Roman" pitchFamily="18" charset="0"/>
                <a:cs typeface="Times New Roman" pitchFamily="18" charset="0"/>
              </a:rPr>
              <a:t>Анализ</a:t>
            </a:r>
            <a:endParaRPr lang="en-US" alt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477033" y="3474720"/>
            <a:ext cx="16729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altLang="ru-RU" sz="2400" b="1" dirty="0">
                <a:latin typeface="Times New Roman" pitchFamily="18" charset="0"/>
                <a:cs typeface="Times New Roman" pitchFamily="18" charset="0"/>
              </a:rPr>
              <a:t>Используй</a:t>
            </a:r>
            <a:endParaRPr lang="en-US" alt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760088" y="2875002"/>
            <a:ext cx="12427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altLang="ru-RU" sz="2400" b="1" dirty="0">
                <a:latin typeface="Times New Roman" pitchFamily="18" charset="0"/>
                <a:cs typeface="Times New Roman" pitchFamily="18" charset="0"/>
              </a:rPr>
              <a:t>Оценка</a:t>
            </a:r>
            <a:endParaRPr lang="en-US" alt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57654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WINDOWS 8\Downloads\powerpoint-templates-blue-blue-powerpoint-templates-page-7-of-24-free-ppt-backgrounds-free-downloa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86355" y="0"/>
            <a:ext cx="932452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285729"/>
            <a:ext cx="914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 , не знающий ничего, 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ожет научиться.</a:t>
            </a:r>
            <a:endParaRPr lang="ru-RU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Дело только в том, что бы зажечь в нем желание познавать.          Д. Дидро</a:t>
            </a:r>
            <a:endParaRPr lang="ru-RU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2" name="Picture 2" descr="http://www.persianpersia.com/images/mimage/74-998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785" y="3620656"/>
            <a:ext cx="3920248" cy="280951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57158" y="2500306"/>
            <a:ext cx="815435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СПАСИБО ЗА ВНИМАНИЕ!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420462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376</TotalTime>
  <Words>305</Words>
  <Application>Microsoft Office PowerPoint</Application>
  <PresentationFormat>Экран (4:3)</PresentationFormat>
  <Paragraphs>61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WINDOWS 8</dc:creator>
  <cp:lastModifiedBy>Татьяна</cp:lastModifiedBy>
  <cp:revision>38</cp:revision>
  <dcterms:created xsi:type="dcterms:W3CDTF">2017-02-12T11:20:58Z</dcterms:created>
  <dcterms:modified xsi:type="dcterms:W3CDTF">2023-09-03T15:56:38Z</dcterms:modified>
</cp:coreProperties>
</file>