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80" r:id="rId3"/>
    <p:sldId id="311" r:id="rId4"/>
    <p:sldId id="386" r:id="rId5"/>
    <p:sldId id="312" r:id="rId6"/>
    <p:sldId id="350" r:id="rId7"/>
    <p:sldId id="387" r:id="rId8"/>
    <p:sldId id="317" r:id="rId9"/>
    <p:sldId id="353" r:id="rId10"/>
    <p:sldId id="365" r:id="rId11"/>
    <p:sldId id="352" r:id="rId12"/>
    <p:sldId id="325" r:id="rId13"/>
    <p:sldId id="366" r:id="rId14"/>
    <p:sldId id="332" r:id="rId15"/>
    <p:sldId id="324" r:id="rId16"/>
    <p:sldId id="326" r:id="rId17"/>
    <p:sldId id="323" r:id="rId18"/>
    <p:sldId id="333" r:id="rId19"/>
    <p:sldId id="357" r:id="rId20"/>
    <p:sldId id="335" r:id="rId21"/>
    <p:sldId id="344" r:id="rId22"/>
    <p:sldId id="336" r:id="rId23"/>
    <p:sldId id="337" r:id="rId24"/>
    <p:sldId id="356" r:id="rId25"/>
    <p:sldId id="338" r:id="rId26"/>
    <p:sldId id="345" r:id="rId27"/>
    <p:sldId id="339" r:id="rId28"/>
    <p:sldId id="343" r:id="rId29"/>
    <p:sldId id="367" r:id="rId30"/>
    <p:sldId id="368" r:id="rId31"/>
    <p:sldId id="369" r:id="rId32"/>
    <p:sldId id="358" r:id="rId33"/>
    <p:sldId id="371" r:id="rId34"/>
    <p:sldId id="362" r:id="rId35"/>
    <p:sldId id="374" r:id="rId36"/>
    <p:sldId id="373" r:id="rId37"/>
    <p:sldId id="375" r:id="rId38"/>
    <p:sldId id="376" r:id="rId39"/>
    <p:sldId id="388" r:id="rId40"/>
    <p:sldId id="377" r:id="rId41"/>
    <p:sldId id="385" r:id="rId42"/>
    <p:sldId id="281" r:id="rId43"/>
    <p:sldId id="378" r:id="rId44"/>
    <p:sldId id="282" r:id="rId45"/>
    <p:sldId id="379" r:id="rId46"/>
    <p:sldId id="283" r:id="rId47"/>
    <p:sldId id="381" r:id="rId48"/>
    <p:sldId id="380" r:id="rId49"/>
    <p:sldId id="382" r:id="rId50"/>
    <p:sldId id="284" r:id="rId51"/>
    <p:sldId id="285" r:id="rId52"/>
    <p:sldId id="383" r:id="rId53"/>
    <p:sldId id="384" r:id="rId54"/>
    <p:sldId id="287" r:id="rId55"/>
    <p:sldId id="289" r:id="rId56"/>
    <p:sldId id="286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294" r:id="rId65"/>
    <p:sldId id="295" r:id="rId66"/>
    <p:sldId id="302" r:id="rId6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E7FF"/>
    <a:srgbClr val="CCFFCC"/>
    <a:srgbClr val="CCFFFF"/>
    <a:srgbClr val="66FF99"/>
    <a:srgbClr val="FFB9FF"/>
    <a:srgbClr val="FFCCFF"/>
    <a:srgbClr val="00FFFF"/>
    <a:srgbClr val="8A6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92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181970-C999-4D0A-A674-77416140504E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230FAC4-A040-467A-8B2D-14CF76A90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318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575F2-2125-413C-AAB7-73C1D5655C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6937366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D39EE-F952-4AAB-A3CC-819B5BFD74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827449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039D7-E061-4E74-BC6C-37E29B58D7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6268065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57114-FC85-4938-988A-F516855A8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733410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28194-9F5C-4EA6-BEA5-04CA8870D3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334767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30F8-C720-4A07-90BF-F0DB75C59C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1783652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06BE-92C3-4588-9FF2-80D4E2F9D8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0485342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10C27-1647-4E5F-97A9-DDBFC2AA17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3150226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9020-D500-4D34-876D-218B01736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4781390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ACDF-9ECD-4FA0-A90B-9A890C868E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9756809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39136-A91D-4ADA-97AA-3FE78BCF73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2924051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78707B-3752-4177-9874-E66491DAC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108.jpeg"/><Relationship Id="rId5" Type="http://schemas.openxmlformats.org/officeDocument/2006/relationships/image" Target="../media/image104.jpeg"/><Relationship Id="rId10" Type="http://schemas.openxmlformats.org/officeDocument/2006/relationships/image" Target="../media/image107.jpeg"/><Relationship Id="rId4" Type="http://schemas.openxmlformats.org/officeDocument/2006/relationships/image" Target="../media/image97.jpe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:\Users\Алла\Documents\1362391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/>
          <a:stretch>
            <a:fillRect/>
          </a:stretch>
        </p:blipFill>
        <p:spPr>
          <a:xfrm>
            <a:off x="1785918" y="1285860"/>
            <a:ext cx="5449885" cy="2856050"/>
          </a:xfrm>
          <a:noFill/>
        </p:spPr>
      </p:pic>
      <p:sp>
        <p:nvSpPr>
          <p:cNvPr id="13" name="Прямоугольник 12"/>
          <p:cNvSpPr/>
          <p:nvPr/>
        </p:nvSpPr>
        <p:spPr>
          <a:xfrm>
            <a:off x="357158" y="4214818"/>
            <a:ext cx="8501090" cy="2214578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 smtClean="0">
                <a:ln w="11430">
                  <a:solidFill>
                    <a:srgbClr val="C00000"/>
                  </a:solidFill>
                </a:ln>
                <a:solidFill>
                  <a:srgbClr val="FFB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Проект</a:t>
            </a:r>
          </a:p>
          <a:p>
            <a:pPr algn="ctr">
              <a:defRPr/>
            </a:pPr>
            <a:r>
              <a:rPr lang="en-US" sz="4800" b="1" dirty="0" smtClean="0">
                <a:ln w="11430">
                  <a:solidFill>
                    <a:srgbClr val="C00000"/>
                  </a:solidFill>
                </a:ln>
                <a:solidFill>
                  <a:srgbClr val="FFB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dirty="0" smtClean="0">
                <a:ln w="11430">
                  <a:solidFill>
                    <a:srgbClr val="C00000"/>
                  </a:solidFill>
                </a:ln>
                <a:solidFill>
                  <a:srgbClr val="FFB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«Город </a:t>
            </a:r>
            <a:endParaRPr lang="ru-RU" sz="4800" b="1" dirty="0">
              <a:ln w="11430">
                <a:solidFill>
                  <a:srgbClr val="C00000"/>
                </a:solidFill>
              </a:ln>
              <a:solidFill>
                <a:srgbClr val="FFB9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4800" b="1" dirty="0" smtClean="0">
                <a:ln w="11430">
                  <a:solidFill>
                    <a:srgbClr val="C00000"/>
                  </a:solidFill>
                </a:ln>
                <a:solidFill>
                  <a:srgbClr val="FFB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Профессий»</a:t>
            </a:r>
            <a:r>
              <a:rPr lang="ru-RU" sz="4800" b="1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ru-RU" sz="4800" b="1" dirty="0">
              <a:ln w="11430"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52" name="Прямоугольник 14"/>
          <p:cNvSpPr>
            <a:spLocks noChangeArrowheads="1"/>
          </p:cNvSpPr>
          <p:nvPr/>
        </p:nvSpPr>
        <p:spPr bwMode="auto">
          <a:xfrm>
            <a:off x="357158" y="428604"/>
            <a:ext cx="8305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ГБОУ «Школа на проспекте Вернадского»</a:t>
            </a:r>
            <a:endParaRPr lang="en-US" altLang="ru-RU" sz="20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Подготовительная группа  для детей с ТНР № 10</a:t>
            </a:r>
          </a:p>
          <a:p>
            <a:pPr algn="ctr"/>
            <a:endParaRPr lang="ru-RU" alt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496" y="285728"/>
            <a:ext cx="8437346" cy="6143668"/>
          </a:xfrm>
          <a:prstGeom prst="rect">
            <a:avLst/>
          </a:prstGeom>
          <a:noFill/>
        </p:spPr>
      </p:pic>
      <p:pic>
        <p:nvPicPr>
          <p:cNvPr id="3" name="Рисунок 2" descr="C:\Documents and Settings\user\Рабочий стол\фото для фильма\IMG_20171005_11153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000232" y="357166"/>
            <a:ext cx="5072098" cy="5996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user\Рабочий стол\04-vinegret-s-goroshk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643446"/>
            <a:ext cx="2227660" cy="17097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фото фото\Новая папка\DSCN3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928934"/>
            <a:ext cx="3499440" cy="3311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00166" y="571480"/>
            <a:ext cx="6357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Сегодня мы с вами готовим фруктовый салат.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Он витаминами очень богат!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Вам витамины очень нужны!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И, для здоровья очень важны!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5" name="Picture 2" descr="C:\Documents and Settings\user\Рабочий стол\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496"/>
            <a:ext cx="4361843" cy="3467086"/>
          </a:xfrm>
          <a:prstGeom prst="rect">
            <a:avLst/>
          </a:prstGeom>
          <a:noFill/>
        </p:spPr>
      </p:pic>
      <p:pic>
        <p:nvPicPr>
          <p:cNvPr id="4098" name="Picture 2" descr="C:\Documents and Settings\user\Рабочий стол\efe8576fdc05f7ae126d40928202173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3500438"/>
            <a:ext cx="3316189" cy="1993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проект повар\IMG-20171012-WA00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3643338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user\Рабочий стол\проект повар\IMG-20171012-WA002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42918"/>
            <a:ext cx="378621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проект повар\IMG-20171012-WA00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14752"/>
            <a:ext cx="3714776" cy="2526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проект повар\IMG-20171012-WA003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643314"/>
            <a:ext cx="3757615" cy="2555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user\Рабочий стол\wallperz.com-201705221045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09060" cy="6000792"/>
          </a:xfrm>
          <a:prstGeom prst="rect">
            <a:avLst/>
          </a:prstGeom>
          <a:noFill/>
        </p:spPr>
      </p:pic>
      <p:pic>
        <p:nvPicPr>
          <p:cNvPr id="5" name="Picture 1" descr="C:\Documents and Settings\user\Рабочий стол\IMG-20171012-WA0004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1357290" y="1071546"/>
            <a:ext cx="6572296" cy="4929223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efe8576fdc05f7ae126d40928202173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2571744"/>
            <a:ext cx="1177459" cy="7079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er\Рабочий стол\фото фото\Новая папка\DSCN3596.jpg"/>
          <p:cNvPicPr/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71472" y="714356"/>
            <a:ext cx="5511817" cy="39547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C:\Documents and Settings\user\Рабочий стол\фото фото\Новая папка\DSCN3597.jpg"/>
          <p:cNvPicPr/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714876" y="3357562"/>
            <a:ext cx="3978275" cy="2983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user\Рабочий стол\efe8576fdc05f7ae126d40928202173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071546"/>
            <a:ext cx="3208096" cy="1928826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9060" y="4357694"/>
            <a:ext cx="2433333" cy="20259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642918"/>
            <a:ext cx="7215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Знакомимся с профессией официанта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C:\Documents and Settings\user\Рабочий стол\4899712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31908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item_4267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1500174"/>
            <a:ext cx="166420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item_4271.jp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857620" y="2428868"/>
            <a:ext cx="1691259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5df8f6dc9eb1e3528d0c339d030b79d5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714752"/>
            <a:ext cx="364333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er\Рабочий стол\фото фото\DSCN3536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14876" y="500042"/>
            <a:ext cx="392909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user\Рабочий стол\фото фото\DSCN3545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71472" y="3429000"/>
            <a:ext cx="3857652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user\Рабочий стол\фото фото\DSCN3552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786314" y="3500438"/>
            <a:ext cx="3857652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2910" y="642918"/>
            <a:ext cx="3429024" cy="1938992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"</a:t>
            </a:r>
            <a:r>
              <a:rPr lang="ru-RU" sz="2000" b="1" dirty="0" smtClean="0">
                <a:latin typeface="Comic Sans MS" pitchFamily="66" charset="0"/>
              </a:rPr>
              <a:t>Официант спешит - и вот</a:t>
            </a:r>
            <a:br>
              <a:rPr lang="ru-RU" sz="2000" b="1" dirty="0" smtClean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Два коктейля нам несет,</a:t>
            </a:r>
            <a:br>
              <a:rPr lang="ru-RU" sz="2000" b="1" dirty="0" smtClean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Два пирожных, один сок, </a:t>
            </a:r>
            <a:br>
              <a:rPr lang="ru-RU" sz="2000" b="1" dirty="0" smtClean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Пирога большой кусок."</a:t>
            </a: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er\Рабочий стол\фото фото\DSCN35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642918"/>
            <a:ext cx="371477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фото фото\DSCN35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876"/>
            <a:ext cx="3704469" cy="2849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фото фото\DSCN35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71480"/>
            <a:ext cx="3714776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user\Рабочий стол\фото фото\DSCN35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643314"/>
            <a:ext cx="3815390" cy="2771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43620ed5e61dd15e478f79feb6b1e4b2800bd6dd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357430"/>
            <a:ext cx="4003329" cy="288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571480"/>
            <a:ext cx="55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Знакомимся с профессией швеи и художника модельера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4" name="Фигура, имеющая форму буквы L 3"/>
          <p:cNvSpPr/>
          <p:nvPr/>
        </p:nvSpPr>
        <p:spPr>
          <a:xfrm rot="16200000">
            <a:off x="6867414" y="4348296"/>
            <a:ext cx="1761751" cy="192342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0099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971433">
            <a:off x="4132273" y="2244324"/>
            <a:ext cx="20605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1928802"/>
            <a:ext cx="246856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929066"/>
            <a:ext cx="2811462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929198"/>
            <a:ext cx="3105783" cy="171088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user\Рабочий стол\Новая папка (11)\Копия DSCN3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98452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571472" y="500042"/>
            <a:ext cx="8001056" cy="590818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ПРОЕКТ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Comic Sans MS" pitchFamily="66" charset="0"/>
                <a:ea typeface="Times New Roman" pitchFamily="18" charset="0"/>
              </a:rPr>
              <a:t>в группе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 для детей старшего дошкольного возраста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«Город профессий»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Вид проекта-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долгосрочный.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Тип проекта -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познавательный,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исследовательский, информационный,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творческий.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Участники проекта: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Воспитатели: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Комарова М.В., Красина Е.Б.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DSCN3566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1472" y="571480"/>
            <a:ext cx="3643338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user\Рабочий стол\фото фото\DSCN356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571480"/>
            <a:ext cx="3605991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фото фото\DSCN3567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71472" y="3500438"/>
            <a:ext cx="357190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фото фото\DSCN3571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714876" y="3571876"/>
            <a:ext cx="357190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488" y="2714620"/>
            <a:ext cx="3000396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itchFamily="66" charset="0"/>
              </a:rPr>
              <a:t>Чтобы пуговку пришить,</a:t>
            </a:r>
          </a:p>
          <a:p>
            <a:pPr algn="ctr"/>
            <a:r>
              <a:rPr lang="ru-RU" sz="1600" b="1" dirty="0" smtClean="0">
                <a:latin typeface="Comic Sans MS" pitchFamily="66" charset="0"/>
              </a:rPr>
              <a:t>Надо долго нам учить,</a:t>
            </a:r>
          </a:p>
          <a:p>
            <a:pPr algn="ctr"/>
            <a:r>
              <a:rPr lang="ru-RU" sz="1600" b="1" dirty="0" smtClean="0">
                <a:latin typeface="Comic Sans MS" pitchFamily="66" charset="0"/>
              </a:rPr>
              <a:t>Как в иголку нитку вдеть</a:t>
            </a:r>
          </a:p>
          <a:p>
            <a:pPr algn="ctr"/>
            <a:r>
              <a:rPr lang="ru-RU" sz="1600" b="1" dirty="0" smtClean="0">
                <a:latin typeface="Comic Sans MS" pitchFamily="66" charset="0"/>
              </a:rPr>
              <a:t>И сквозь пуговку продеть.</a:t>
            </a:r>
            <a:endParaRPr lang="ru-RU" sz="16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Копия DSCN3576.jpg"/>
          <p:cNvPicPr/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28596" y="785794"/>
            <a:ext cx="814393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DSCN35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3714776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user\Рабочий стол\фото фото\DSCN35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3794899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фото фото\DSCN35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00438"/>
            <a:ext cx="3857652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фото фото\DSCN35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00438"/>
            <a:ext cx="3714776" cy="2777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00430" y="571480"/>
            <a:ext cx="1714512" cy="2308324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Раз стежок и два стежок - 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>вышиваем мы дружок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>мамочке салфетку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>под сладкую конфетку.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Новая папка\DSCN3592.jpg"/>
          <p:cNvPicPr/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00034" y="428604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DSCN35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57190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user\Рабочий стол\фото фото\DSCN35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714752"/>
            <a:ext cx="3642590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фото фото\DSCN35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80"/>
            <a:ext cx="3582997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user\Рабочий стол\фото фото\DSCN35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14752"/>
            <a:ext cx="3500461" cy="2697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Новая папка\DSCN36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876"/>
            <a:ext cx="3595692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user\Рабочий стол\фото фото\Новая папка\DSCN36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3643338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фото фото\Новая папка\DSCN36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385765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фото фото\Новая папка\DSCN36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642918"/>
            <a:ext cx="3929090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Новая папка\DSCN3624.jpg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21375212">
            <a:off x="676546" y="852048"/>
            <a:ext cx="4324372" cy="3357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 descr="C:\Documents and Settings\user\Рабочий стол\Новая папка (11)\DSCN3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857364"/>
            <a:ext cx="3593592" cy="4262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4643446"/>
            <a:ext cx="3500462" cy="1631216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Целый день сегодня </a:t>
            </a:r>
            <a:r>
              <a:rPr lang="ru-RU" sz="2000" b="1" dirty="0" smtClean="0">
                <a:latin typeface="Comic Sans MS" pitchFamily="66" charset="0"/>
              </a:rPr>
              <a:t>шью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Уж одел я  всю семью.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Погоди немного кошка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Будет и тебе одёжка.</a:t>
            </a:r>
            <a:br>
              <a:rPr lang="ru-RU" sz="2000" dirty="0" smtClean="0">
                <a:latin typeface="Comic Sans MS" pitchFamily="66" charset="0"/>
              </a:rPr>
            </a:b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71480"/>
            <a:ext cx="7939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Знакомимся с профессией парикмахера-стилиста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C:\Documents and Settings\user\Рабочий стол\3710584681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571744"/>
            <a:ext cx="2466975" cy="33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70273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1000108"/>
            <a:ext cx="2676652" cy="112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rasch0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572008"/>
            <a:ext cx="197476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48707_41164.jp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14744" y="4000504"/>
            <a:ext cx="19009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Reyting-shampuney-dlya-volos-2017-1068x762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1000108"/>
            <a:ext cx="2139944" cy="163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depositphotos_109607978-stock-illustration-fashion-girl-characters-avatar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2000240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проект парикмахер\IMG-20180119-WA00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57422" y="571480"/>
            <a:ext cx="4572000" cy="1323439"/>
          </a:xfrm>
          <a:prstGeom prst="rect">
            <a:avLst/>
          </a:prstGeom>
          <a:solidFill>
            <a:srgbClr val="FFE7FF"/>
          </a:solidFill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Что поднимет настроенье,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Даже если всё непросто?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Ну, конечно, отраженье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С новой стильною прической!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17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проект парикмахер\IMG-20180119-WA002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2643206" cy="210343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проект парикмахер\IMG-20180119-WA00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571480"/>
            <a:ext cx="2560642" cy="212725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проект парикмахер\IMG-20180119-WA002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571480"/>
            <a:ext cx="2668580" cy="214121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проект парикмахер\IMG-20180119-WA003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000504"/>
            <a:ext cx="2643206" cy="212724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проект парикмахер\IMG-20180119-WA003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4000504"/>
            <a:ext cx="2643206" cy="214314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проект парикмахер\IMG-20180119-WA003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000504"/>
            <a:ext cx="2678754" cy="209391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3" descr="C:\Documents and Settings\user\Рабочий стол\KwcP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3042" y="2500306"/>
            <a:ext cx="6349207" cy="1523810"/>
          </a:xfrm>
          <a:prstGeom prst="rect">
            <a:avLst/>
          </a:prstGeom>
          <a:noFill/>
        </p:spPr>
      </p:pic>
      <p:pic>
        <p:nvPicPr>
          <p:cNvPr id="12" name="Picture 3" descr="C:\Documents and Settings\user\Рабочий стол\KwcP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2571744"/>
            <a:ext cx="6349207" cy="15238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357158" y="357166"/>
            <a:ext cx="8501122" cy="6143668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Цель проекта: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 расширять и  уточнять  представления о профессиях людей, развивать эмоциональное отношение детей  к профессиональному миру, дать возможность проявить свои силы и возможности в различных видах деятельности профессиональной направленности в процессе профориентации детей старшего дошкольного возраста.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1.Пробудить интерес к предлагаемой деятельности;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2.Формировать реалистические представления о труде людей;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3.Помочь осознать  детям   важность и  необходимость каждой профессии;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4.Расширить у детей знания и представления о профессиях, в том числе и профессиях своих родителей (место работы родителей, значимость их труда; гордость и уважение к труду своих родителей);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5.Формировать способность самостоятельно подводить итог, основываясь на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своем жизненном опыте и полученных ранее знаний;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6. Побуждать  детей задуматься о выборе будущей профессии.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7.Развивать коммуникативные навыки;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8.Активизировать речь дошкольников;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9.Вовлекать детей и родителей в совместную деятельность.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8cf8ddc298814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5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фото фото\Новая папка\DSCN3661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357554" y="428604"/>
            <a:ext cx="2343154" cy="192882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проект парикмахер\IMG-20180119-WA0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28604"/>
            <a:ext cx="2286016" cy="192882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проект парикмахер\IMG-20180119-WA00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28604"/>
            <a:ext cx="2214578" cy="1857388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фото фото\Новая папка\DSCN36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500570"/>
            <a:ext cx="2428892" cy="192404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проект парикмахер\IMG-20180119-WA00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572008"/>
            <a:ext cx="2301862" cy="178592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проект парикмахер\IMG-20180119-WA00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500570"/>
            <a:ext cx="2471726" cy="185419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проект парикмахер\IMG-20180119-WA0019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16" y="2500306"/>
            <a:ext cx="2498721" cy="1874041"/>
          </a:xfrm>
          <a:prstGeom prst="rect">
            <a:avLst/>
          </a:prstGeom>
          <a:noFill/>
          <a:ln w="57150">
            <a:solidFill>
              <a:srgbClr val="66FF99"/>
            </a:solidFill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фото фото\Новая папка\DSCN363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2428868"/>
            <a:ext cx="2387598" cy="1861683"/>
          </a:xfrm>
          <a:prstGeom prst="rect">
            <a:avLst/>
          </a:prstGeom>
          <a:noFill/>
          <a:ln w="57150">
            <a:solidFill>
              <a:srgbClr val="66FF99"/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user\Рабочий стол\проект парикмахер\IMG-20180119-WA002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2500306"/>
            <a:ext cx="2286016" cy="1859759"/>
          </a:xfrm>
          <a:prstGeom prst="rect">
            <a:avLst/>
          </a:prstGeom>
          <a:noFill/>
          <a:ln w="57150">
            <a:solidFill>
              <a:srgbClr val="66FF99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20130110215118134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850112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фото фото\Новая папка\DSCN3641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357554" y="500042"/>
            <a:ext cx="2636832" cy="216217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проект парикмахер\IMG-20180119-WA001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500042"/>
            <a:ext cx="2554280" cy="217010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проект парикмахер\IMG-20180119-WA0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00042"/>
            <a:ext cx="2714644" cy="218280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фото фото\Новая папка\Копия DSCN36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786190"/>
            <a:ext cx="2282824" cy="263366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фото\Новая папка\DSCN36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214818"/>
            <a:ext cx="2846395" cy="222885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фото фото\Новая папка\DSCN362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071942"/>
            <a:ext cx="2946407" cy="222885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0fa47dcf0115f2e736148c1f103e5ac6_i-62.jp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537954">
            <a:off x="1000100" y="2643182"/>
            <a:ext cx="1550992" cy="148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0fa47dcf0115f2e736148c1f103e5ac6_i-62.jp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767019">
            <a:off x="6865450" y="2829608"/>
            <a:ext cx="1550992" cy="148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depositphotos_34648503-stock-illustration-hairdressers-backgroun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4"/>
            <a:ext cx="828680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проект парикмахер\IMG-20180119-WA0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2247896" cy="190182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проект парикмахер\IMG-20180119-WA0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28604"/>
            <a:ext cx="2357454" cy="192882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проект парикмахер\IMG-20180119-WA00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500042"/>
            <a:ext cx="2357454" cy="191452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проект парикмахер\IMG-20180119-WA00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500306"/>
            <a:ext cx="2357454" cy="185292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фото\Новая папка\DSCN36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500306"/>
            <a:ext cx="2286016" cy="192882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проект парикмахер\IMG-20180119-WA002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2500306"/>
            <a:ext cx="2214578" cy="192882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проект парикмахер\IMG-20180119-WA004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4572008"/>
            <a:ext cx="2284408" cy="185736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фото фото\Новая папка\DSCN363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4500570"/>
            <a:ext cx="2362512" cy="193357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фото фото\Новая папка\DSCN364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74" y="4572008"/>
            <a:ext cx="2357454" cy="185738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flowers-multicolored-2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1685925"/>
            <a:ext cx="8510587" cy="4672033"/>
          </a:xfrm>
          <a:prstGeom prst="rect">
            <a:avLst/>
          </a:prstGeom>
          <a:noFill/>
        </p:spPr>
      </p:pic>
      <p:pic>
        <p:nvPicPr>
          <p:cNvPr id="4" name="Рисунок 3" descr="C:\Documents and Settings\user\Рабочий стол\проект парикмахер\Копия IMG-20180119-WA004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500166" y="714356"/>
            <a:ext cx="6072230" cy="3929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Новая папка (11)\DSCN38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642918"/>
            <a:ext cx="3469654" cy="2530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Новая папка (11)\DSCN37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14752"/>
            <a:ext cx="3394947" cy="2635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user\Рабочий стол\Новая папка (11)\DSCN37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35719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user\Рабочий стол\Новая папка (11)\DSCN3805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00034" y="500042"/>
            <a:ext cx="4022196" cy="30166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142984"/>
            <a:ext cx="55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Знакомимся с профессией доктора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4" name="Фигура, имеющая форму буквы L 3"/>
          <p:cNvSpPr/>
          <p:nvPr/>
        </p:nvSpPr>
        <p:spPr>
          <a:xfrm rot="16200000">
            <a:off x="6724538" y="4491172"/>
            <a:ext cx="1761751" cy="192342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0099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pic>
        <p:nvPicPr>
          <p:cNvPr id="9" name="Picture 2" descr="C:\Users\Алла\Documents\картинки профессии\razvitie-myshlenija-u-detej-detski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2895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785926"/>
            <a:ext cx="2158576" cy="139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285992"/>
            <a:ext cx="28463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0"/>
          <p:cNvGrpSpPr>
            <a:grpSpLocks/>
          </p:cNvGrpSpPr>
          <p:nvPr/>
        </p:nvGrpSpPr>
        <p:grpSpPr bwMode="auto">
          <a:xfrm>
            <a:off x="6286512" y="3643314"/>
            <a:ext cx="1884360" cy="2224086"/>
            <a:chOff x="990600" y="1524000"/>
            <a:chExt cx="1905000" cy="226406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524000"/>
              <a:ext cx="1905000" cy="226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2" descr="http://www.sunhome.ru/UsersGallery/012008/88044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5" t="17499" r="8971" b="15001"/>
            <a:stretch>
              <a:fillRect/>
            </a:stretch>
          </p:blipFill>
          <p:spPr bwMode="auto">
            <a:xfrm>
              <a:off x="1257300" y="2468721"/>
              <a:ext cx="1638300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4" name="Picture 2" descr="C:\Documents and Settings\user\Рабочий стол\oral-thermometer-clip-art-clipart-panda-free-images-852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05724">
            <a:off x="4161403" y="4521043"/>
            <a:ext cx="1651000" cy="1765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er\Рабочий стол\Новая папка (12)\DSCN39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Новая папка (12)\DSCN39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342741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Новая папка (12)\DSCN38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71480"/>
            <a:ext cx="36131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Новая папка (12)\DSCN38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642918"/>
            <a:ext cx="367665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Новая папка (12)\DSCN38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3714776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Новая папка (12)\DSCN38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3710317" cy="278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Новая папка (12)\DSCN39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36671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Новая папка (12)\DSCN38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643314"/>
            <a:ext cx="37862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Новая папка (12)\DSCN39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14942" y="428604"/>
            <a:ext cx="3500462" cy="1477328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Помощь первую окажем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И в беде Вас не оставим.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И к врачу мы непременно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Пострадавшего доставим.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Новая папка (11)\DSCN38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86124"/>
            <a:ext cx="3301703" cy="240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user\Рабочий стол\Новая папка (11)\DSCN38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130483" cy="2471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Documents and Settings\user\Рабочий стол\фото фото\DSCN3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14752"/>
            <a:ext cx="342902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user\Рабочий стол\фото для фильма\P80328-1628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000240"/>
            <a:ext cx="2571768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user\Рабочий стол\фото фото\Новая папка\DSCN36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500042"/>
            <a:ext cx="3142764" cy="2357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429684" cy="5929354"/>
          </a:xfrm>
          <a:prstGeom prst="rect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285984" y="1000108"/>
            <a:ext cx="4500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Актуальность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85786" y="1571612"/>
            <a:ext cx="757242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Данный проект  направлен  на более углубленное изучение мира профессий через профессии родителей  ,  на возможность проявить свои силы и способности  в различных видах деятельности профессиональной направленности.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dirty="0" smtClean="0">
              <a:latin typeface="Comic Sans MS" pitchFamily="66" charset="0"/>
              <a:ea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Проект должен показать, что целенаправленное наблюдение, знакомящее детей  с трудом   взрослых, будет способствовать  накоплению ярких эмоциональных впечатлений. Когда дети будут иметь  возможность сами активно действовать, то они получат более точные и полные представления о труде взрослых и начнут им подражать, реализуя это как в игре, так и в практической совместной детско-родительской деятельности.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71472" y="1857364"/>
            <a:ext cx="8215370" cy="4093428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Результаты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- дети получили более полные представления о труде взрослых , о многообразии мира профессий;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-  </a:t>
            </a:r>
            <a:r>
              <a:rPr lang="ru-RU" sz="2000" dirty="0" smtClean="0">
                <a:latin typeface="Comic Sans MS" pitchFamily="66" charset="0"/>
                <a:ea typeface="Times New Roman" pitchFamily="18" charset="0"/>
              </a:rPr>
              <a:t>дети поняли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, что любая деятельность взрослого имеет  результат труда и что любой труд взрослых заслуживает уважение и благодарность;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- </a:t>
            </a:r>
            <a:r>
              <a:rPr lang="ru-RU" sz="2000" dirty="0" smtClean="0">
                <a:latin typeface="Comic Sans MS" pitchFamily="66" charset="0"/>
                <a:ea typeface="Times New Roman" pitchFamily="18" charset="0"/>
              </a:rPr>
              <a:t>дети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получили возможность проявить свои силы в различных видах деятельности профессиональной направленности;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- Родителям оказана помощь  в правильной организации совместного семейного досуга, в планировании в процессе общения с ребенком  новых тем для разговора и дискуссии.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- развивающая среда группы пополнилась материалами по профориентации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714357"/>
            <a:ext cx="728667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3.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Итоговый</a:t>
            </a:r>
            <a:endParaRPr lang="ru-RU" sz="2800" b="1" dirty="0" smtClean="0">
              <a:solidFill>
                <a:srgbClr val="C0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ru-RU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кем-я-хочу-быть-ста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4643470" cy="5571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57818" y="857232"/>
            <a:ext cx="32147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latin typeface="Comic Sans MS" pitchFamily="66" charset="0"/>
              </a:rPr>
              <a:t>Воспитанники </a:t>
            </a:r>
            <a:r>
              <a:rPr lang="ru-RU" sz="2800" b="1" dirty="0" smtClean="0">
                <a:latin typeface="Comic Sans MS" pitchFamily="66" charset="0"/>
              </a:rPr>
              <a:t>группы № 10 «Пчелка»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о своей  будущей профессии</a:t>
            </a:r>
            <a:endParaRPr lang="ru-RU" sz="28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00562" y="857232"/>
            <a:ext cx="3929090" cy="1477328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Я мечтаю стать хирургом.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Хирурги делают сложные операции, они спасают людям жизнь.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Это  благородная профессия.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571480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7313" algn="l"/>
                <a:tab pos="174625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 Широченно Лиза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" name="Рисунок 16" descr="C:\Documents and Settings\user\Рабочий стол\cartoon-doctor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85786" y="1500174"/>
            <a:ext cx="3429024" cy="435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user\Рабочий стол\фото фото\Копия Копия DSCN35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1785950" cy="1714503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Рисунок 20" descr="C:\Documents and Settings\user\Рабочий стол\6ad3c65ab6729281d6aecf9e9eb62e4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143380"/>
            <a:ext cx="1247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K:\10 группа\Лиза Широченко\DSCN3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00372"/>
            <a:ext cx="3737302" cy="280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6459698_stock-vector-artist-girl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000240"/>
            <a:ext cx="2857520" cy="41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фото фото\Копия (2) Копия DSCN3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214554"/>
            <a:ext cx="1500198" cy="1404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142984"/>
            <a:ext cx="3571868" cy="1477328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Comic Sans MS" pitchFamily="66" charset="0"/>
              </a:rPr>
              <a:t>Я хочу  быть художником –оформителем и гимнасткой. Я люблю рисовать. Я буду украшать дома, одежду, книги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714356"/>
            <a:ext cx="3414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Широченко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София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K:\10 группа\София Широченко\DSCN36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71810"/>
            <a:ext cx="3915797" cy="306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571480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Шейбак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Миша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Documents and Settings\user\Рабочий стол\fast-runner-clipart-18.jpg"/>
          <p:cNvPicPr/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928802"/>
            <a:ext cx="3857652" cy="447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фото\Копия Копия DSCN35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857364"/>
            <a:ext cx="1714512" cy="1857388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929190" y="714356"/>
            <a:ext cx="3143272" cy="147732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занимаюсь спортом,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я буду бегать и буду бегуном.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Хочу участвовать в олимпийских играх.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2" name="Рисунок 11" descr="K:\10 группа\Миша Шейбак\E14DE2A2-0C94-4D8F-A6B1-9C3BEE61F876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86314" y="2500306"/>
            <a:ext cx="3460353" cy="3887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857232"/>
            <a:ext cx="276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Скорикова Яна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C:\Documents and Settings\user\Рабочий стол\correspondent-clipart-23149711-Reporter-blond-girl-with-microphone-Stock-Vector.jpg"/>
          <p:cNvPicPr/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928802"/>
            <a:ext cx="3714776" cy="40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фото фото\Копия Копия DSCN35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43116"/>
            <a:ext cx="134146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K:\10 группа\Яна Скорикова\DSCN36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000372"/>
            <a:ext cx="4286280" cy="311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928670"/>
            <a:ext cx="3786182" cy="1754326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Я очень люблю петь.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Я занимаюсь </a:t>
            </a:r>
            <a:r>
              <a:rPr lang="ru-RU" dirty="0" err="1" smtClean="0">
                <a:latin typeface="Comic Sans MS" pitchFamily="66" charset="0"/>
              </a:rPr>
              <a:t>пением.В</a:t>
            </a:r>
            <a:r>
              <a:rPr lang="ru-RU" dirty="0" smtClean="0">
                <a:latin typeface="Comic Sans MS" pitchFamily="66" charset="0"/>
              </a:rPr>
              <a:t> будущем обязательно стану певицей и буду петь популярные , крутые </a:t>
            </a:r>
            <a:r>
              <a:rPr lang="ru-RU" dirty="0" err="1" smtClean="0">
                <a:latin typeface="Comic Sans MS" pitchFamily="66" charset="0"/>
              </a:rPr>
              <a:t>сумашедшие</a:t>
            </a:r>
            <a:r>
              <a:rPr lang="ru-RU" dirty="0" smtClean="0">
                <a:latin typeface="Comic Sans MS" pitchFamily="66" charset="0"/>
              </a:rPr>
              <a:t> песни.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8579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Карамзин Тема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C:\Documents and Settings\user\Рабочий стол\img_5710af034e605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571612"/>
            <a:ext cx="3143272" cy="433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фото фото\Копия Копия DSCN3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1643074" cy="1714512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K:\10 группа\Тема  Карамзин\IMG-20180214-WA0006[1]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214554"/>
            <a:ext cx="2997202" cy="4035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500042"/>
            <a:ext cx="3929058" cy="175432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хочу стать  футболистом.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Я занимаюсь спортом в спортивном футбольном клубе. У меня хорошие спортивные успехи  и я буду знаменитым футболистом.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135327858_izo_10a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428868"/>
            <a:ext cx="4000528" cy="346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фото фото\Копия Копия DSCN3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214554"/>
            <a:ext cx="1285884" cy="1490664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538" y="642918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Тоболина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Женя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K:\10 группа\Женя Тоболина\20180217_1217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714356"/>
            <a:ext cx="3086100" cy="5473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628" y="500042"/>
            <a:ext cx="3571900" cy="1477328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очень люблю рисовать. Я хожу на мастер классы, там меня учат правильно рисовать. Я  буду великой художницей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000108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Алеша </a:t>
            </a:r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Козачук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Documents and Settings\user\Рабочий стол\P_20180304_1312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71480"/>
            <a:ext cx="3263909" cy="53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16424131-Банковский-клерк.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786058"/>
            <a:ext cx="307731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фото\Копия Копия DSCN35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571744"/>
            <a:ext cx="1714512" cy="1819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43438" y="4857760"/>
            <a:ext cx="3786182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люблю математику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и поэтому хочу стать банкиром. Банкиры считают деньги и никогда не ошибаются. Я даже знаю слова дебет и кредит</a:t>
            </a:r>
            <a:r>
              <a:rPr lang="ru-RU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714356"/>
            <a:ext cx="2755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Филатов Федя 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C:\Documents and Settings\user\Рабочий стол\pilot-clipart-8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26" y="1571612"/>
            <a:ext cx="5214974" cy="471490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фото фото\Копия Копия DSCN35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643182"/>
            <a:ext cx="1281777" cy="1190626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K:\10 группа\Федя Филатов\DSC_03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357562"/>
            <a:ext cx="3929090" cy="2817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00100" y="1000108"/>
            <a:ext cx="3071834" cy="1200329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буду военным летчиком. Есть Такая профессия-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 Родину защищать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0" y="500042"/>
            <a:ext cx="3724096" cy="523220"/>
          </a:xfrm>
          <a:prstGeom prst="rect">
            <a:avLst/>
          </a:prstGeom>
          <a:solidFill>
            <a:srgbClr val="FFE7FF"/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ЭТАПЫ  ПРОЕКТА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3857628"/>
            <a:ext cx="4572000" cy="1477328"/>
          </a:xfrm>
          <a:prstGeom prst="rect">
            <a:avLst/>
          </a:prstGeom>
          <a:solidFill>
            <a:srgbClr val="FFE7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Сбор информации, материала для реализации идеи.</a:t>
            </a:r>
            <a:r>
              <a:rPr lang="en-US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Изучение научно-методической литературы  и аналогичного опыта  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2143116"/>
            <a:ext cx="4572000" cy="1477328"/>
          </a:xfrm>
          <a:prstGeom prst="rect">
            <a:avLst/>
          </a:prstGeom>
          <a:solidFill>
            <a:srgbClr val="FFE7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>
              <a:buFont typeface="Wingdings" pitchFamily="2" charset="2"/>
              <a:buChar char="v"/>
            </a:pPr>
            <a:r>
              <a:rPr lang="ru-RU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Проведение опроса   родителей с целью выявления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их заинтересованности в  организации совместной   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деятельности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5643578"/>
            <a:ext cx="3969356" cy="369332"/>
          </a:xfrm>
          <a:prstGeom prst="rect">
            <a:avLst/>
          </a:prstGeom>
          <a:solidFill>
            <a:srgbClr val="FFE7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>
              <a:buFont typeface="Wingdings" pitchFamily="2" charset="2"/>
              <a:buChar char="v"/>
            </a:pPr>
            <a:r>
              <a:rPr lang="ru-RU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Составление плана проекта </a:t>
            </a:r>
            <a:endParaRPr lang="ru-RU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14422"/>
            <a:ext cx="75724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ctr">
              <a:buFontTx/>
              <a:buAutoNum type="arabicPeriod"/>
            </a:pPr>
            <a:r>
              <a:rPr lang="ru-RU" sz="28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Подготовительно-формирующий:</a:t>
            </a:r>
            <a:endParaRPr lang="en-US" sz="2800" b="1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71480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Сорокина Юлиана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C:\Documents and Settings\user\Рабочий стол\img16.jpg"/>
          <p:cNvPicPr/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357298"/>
            <a:ext cx="335758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фото фото\Копия Копия DSCN3519.jpg"/>
          <p:cNvPicPr/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73332">
            <a:off x="1596864" y="1727050"/>
            <a:ext cx="1214446" cy="1285884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 descr="C:\Documents and Settings\user\Рабочий стол\Новая папка (6)\IMG_4727-21-02-18-13-4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829800" y="-15773400"/>
            <a:ext cx="1152144" cy="1536192"/>
          </a:xfrm>
          <a:prstGeom prst="rect">
            <a:avLst/>
          </a:prstGeom>
          <a:noFill/>
        </p:spPr>
      </p:pic>
      <p:pic>
        <p:nvPicPr>
          <p:cNvPr id="18" name="Рисунок 17" descr="C:\Documents and Settings\user\Рабочий стол\Новая папка (6)\IMG_4727-21-02-18-13-40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143116"/>
            <a:ext cx="3016250" cy="4075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72066" y="571480"/>
            <a:ext cx="3214678" cy="1200329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Я люблю танцевать и это у меня хорошо получается. Когда я вырасту, я буду танцовщицей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857232"/>
            <a:ext cx="2428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Козлов Егор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" name="Рисунок 9" descr="C:\Documents and Settings\user\Рабочий стол\8izAb94ip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000240"/>
            <a:ext cx="3643337" cy="41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фото фото\Копия (2) Копия DSCN35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71678"/>
            <a:ext cx="1785950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K:\10 группа\Егор Козлов\36d4850e-1fbe-4128-bf5d-812f0da5e67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214554"/>
            <a:ext cx="3071808" cy="4095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9058" y="500042"/>
            <a:ext cx="4572000" cy="1477328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хочу быть футболистом.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Я занимаюсь спортом, люблю играть в футбол. Чтобы быть футболистом, нужно быть смелым, сильным,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добиваться победы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16424131-Банковский-клерк.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214554"/>
            <a:ext cx="34290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фото фото\Копия Копия DSCN35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285992"/>
            <a:ext cx="1353218" cy="1552578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714348" y="1000108"/>
            <a:ext cx="325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Расстригин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Дима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2290" name="Picture 2" descr="K:\10 группа\Дима Расстригин\ba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500438"/>
            <a:ext cx="4681559" cy="2633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0562" y="1214422"/>
            <a:ext cx="378618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Я хочу  быть банкиром.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Банкиры зарабатывают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много денег. Мне интересна банковская работа.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857232"/>
            <a:ext cx="3494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Андержанова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Лиза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C:\Documents and Settings\user\Рабочий стол\img_5710ae54a4fa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143116"/>
            <a:ext cx="4314006" cy="405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фото фото\Копия (2) DSCN3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714620"/>
            <a:ext cx="1354834" cy="1285884"/>
          </a:xfrm>
          <a:prstGeom prst="ellipse">
            <a:avLst/>
          </a:prstGeom>
          <a:ln w="63500" cap="rnd">
            <a:solidFill>
              <a:srgbClr val="CC66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072066" y="785794"/>
            <a:ext cx="3143240" cy="147732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хочу  стать зубным врачом. Я очень хочу помогать людям. Я хочу, чтобы у людей никогда зубки не болели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6" name="Рисунок 5" descr="C:\Documents and Settings\user\Рабочий стол\DSC050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786058"/>
            <a:ext cx="4299909" cy="3241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857232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Грачев Сергей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1" name="Picture 3" descr="C:\Documents and Settings\user\Рабочий стол\79a51e01ab297a933e4b0deb5a8861b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071678"/>
            <a:ext cx="2307457" cy="4268796"/>
          </a:xfrm>
          <a:prstGeom prst="rect">
            <a:avLst/>
          </a:prstGeom>
          <a:noFill/>
        </p:spPr>
      </p:pic>
      <p:pic>
        <p:nvPicPr>
          <p:cNvPr id="8" name="Рисунок 7" descr="C:\Documents and Settings\user\Рабочий стол\фото фото\Копия (2) DSCN35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71678"/>
            <a:ext cx="1444255" cy="1547812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786314" y="500042"/>
            <a:ext cx="2857520" cy="147732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люблю бокс .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Когда я вырасту, я стану боксером. Боксеры сильные и выносливые.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1" name="Рисунок 10" descr="K:\10 группа\Сережа Грачев\rdorSW_ssW8-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43116"/>
            <a:ext cx="3405105" cy="4276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1000108"/>
            <a:ext cx="2525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Инга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Гаряева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C:\Documents and Settings\user\Рабочий стол\4290451_stock-vector-fashion-designer-drawing-sketche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357430"/>
            <a:ext cx="3857652" cy="36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фото фото\Копия DSCN35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643182"/>
            <a:ext cx="1733800" cy="155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user\Рабочий стол\фото фото\Новая папка\Копия DSCN36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214554"/>
            <a:ext cx="2951700" cy="4000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43372" y="642918"/>
            <a:ext cx="4286248" cy="1200329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хочу стать стилистом,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потому что когда человек красивый, он радостный и счастливый.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14356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Владик </a:t>
            </a:r>
            <a:r>
              <a:rPr lang="ru-RU" sz="2800" b="1" dirty="0" err="1" smtClean="0">
                <a:solidFill>
                  <a:srgbClr val="C00000"/>
                </a:solidFill>
                <a:latin typeface="Comic Sans MS" pitchFamily="66" charset="0"/>
              </a:rPr>
              <a:t>Каземирский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1" name="Рисунок 10" descr="C:\Documents and Settings\user\Рабочий стол\500_F_66107411_ixOEJQnQut4nC8P2A9B0CFWAGX8chiQG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285992"/>
            <a:ext cx="45005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user\Рабочий стол\hlopchyk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2428868"/>
            <a:ext cx="3857652" cy="364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user\Рабочий стол\фото фото\Копия (2) DSCN35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214554"/>
            <a:ext cx="1500198" cy="1500198"/>
          </a:xfrm>
          <a:prstGeom prst="ellipse">
            <a:avLst/>
          </a:prstGeom>
          <a:ln w="63500" cap="rnd">
            <a:solidFill>
              <a:srgbClr val="FF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072066" y="857232"/>
            <a:ext cx="3357554" cy="1200329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Я люблю чистоту и порядок, поэтому я буду мастером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по чистоте и порядку</a:t>
            </a:r>
            <a:endParaRPr lang="ru-RU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428604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mic Sans MS" pitchFamily="66" charset="0"/>
              </a:rPr>
              <a:t>Отправляемся в </a:t>
            </a:r>
            <a:r>
              <a:rPr lang="ru-RU" sz="3600" b="1" dirty="0" err="1" smtClean="0">
                <a:latin typeface="Comic Sans MS" pitchFamily="66" charset="0"/>
              </a:rPr>
              <a:t>Мастерславль</a:t>
            </a:r>
            <a:endParaRPr lang="ru-RU" sz="3600" b="1" dirty="0">
              <a:latin typeface="Comic Sans MS" pitchFamily="66" charset="0"/>
            </a:endParaRPr>
          </a:p>
        </p:txBody>
      </p:sp>
      <p:pic>
        <p:nvPicPr>
          <p:cNvPr id="2051" name="Picture 3" descr="C:\Documents and Settings\user\Рабочий стол\маст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964" y="4000504"/>
            <a:ext cx="3931122" cy="2195515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2018-05-20 10-23-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857628"/>
            <a:ext cx="3444027" cy="2584285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2018-05-20 10-23-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142984"/>
            <a:ext cx="3500462" cy="2626632"/>
          </a:xfrm>
          <a:prstGeom prst="rect">
            <a:avLst/>
          </a:prstGeom>
          <a:noFill/>
        </p:spPr>
      </p:pic>
      <p:pic>
        <p:nvPicPr>
          <p:cNvPr id="2053" name="Picture 5" descr="C:\Documents and Settings\user\Рабочий стол\2018-05-20 11-00-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071546"/>
            <a:ext cx="3538532" cy="26551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2018-05-20 15-40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110564" cy="6085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2018-05-20 13-46-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39126" cy="6032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DSCN384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00166" y="1785926"/>
            <a:ext cx="6072230" cy="45541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1714488"/>
            <a:ext cx="3214710" cy="642942"/>
          </a:xfrm>
          <a:prstGeom prst="rect">
            <a:avLst/>
          </a:prstGeom>
          <a:solidFill>
            <a:srgbClr val="FFE7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АНКЕТИРОВАНИЕ ДЕТЕЙ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714357"/>
            <a:ext cx="728667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just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2.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 Формирующий (реализационный)</a:t>
            </a:r>
            <a:endParaRPr lang="ru-RU" sz="2800" b="1" dirty="0" smtClean="0">
              <a:solidFill>
                <a:srgbClr val="C0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ru-RU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Новая папка (13)\2018-05-20 13-21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27717" cy="61738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user\Рабочий стол\2018-05-20 13-04-52.HE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3976902" cy="2984136"/>
          </a:xfrm>
          <a:prstGeom prst="rect">
            <a:avLst/>
          </a:prstGeom>
          <a:noFill/>
        </p:spPr>
      </p:pic>
      <p:pic>
        <p:nvPicPr>
          <p:cNvPr id="6149" name="Picture 5" descr="C:\Documents and Settings\user\Рабочий стол\2018-05-20 13-02-41.HE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8604"/>
            <a:ext cx="4038738" cy="3030536"/>
          </a:xfrm>
          <a:prstGeom prst="rect">
            <a:avLst/>
          </a:prstGeom>
          <a:noFill/>
        </p:spPr>
      </p:pic>
      <p:pic>
        <p:nvPicPr>
          <p:cNvPr id="6150" name="Picture 6" descr="C:\Documents and Settings\user\Рабочий стол\2018-05-20 13-03-16_1526844650621.HE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00438"/>
            <a:ext cx="3919628" cy="2941160"/>
          </a:xfrm>
          <a:prstGeom prst="rect">
            <a:avLst/>
          </a:prstGeom>
          <a:noFill/>
        </p:spPr>
      </p:pic>
      <p:pic>
        <p:nvPicPr>
          <p:cNvPr id="6152" name="Picture 8" descr="C:\Documents and Settings\user\Рабочий стол\2018-05-20 12-54-24.HE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54043"/>
            <a:ext cx="3967160" cy="29768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2018-05-20 12-49-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4"/>
            <a:ext cx="7832903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2018-05-20 11-48-56.HE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27717" cy="61738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500042"/>
            <a:ext cx="6915676" cy="400110"/>
          </a:xfrm>
          <a:prstGeom prst="rect">
            <a:avLst/>
          </a:prstGeom>
          <a:solidFill>
            <a:srgbClr val="FFE7FF"/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Пополнение предметно-развивающей среды группы: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1142984"/>
            <a:ext cx="757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  Дидактические игры:             Книги о профессиях: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                          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Documents and Settings\user\Рабочий стол\Новая папка (12)\DSCN3849.jpg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643174" y="1714488"/>
            <a:ext cx="2000264" cy="166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Новая папка (12)\DSCN3848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00034" y="1714488"/>
            <a:ext cx="2071702" cy="158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Новая папка (12)\DSCN38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785926"/>
            <a:ext cx="1825702" cy="187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Новая папка (12)\DSCN38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1798947" cy="233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Новая папка (12)\DSCN38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286256"/>
            <a:ext cx="1714512" cy="178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user\Рабочий стол\Новая папка (12)\DSCN38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714488"/>
            <a:ext cx="2075720" cy="21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Documents and Settings\user\Рабочий стол\Новая папка (12)\DSCN38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4000504"/>
            <a:ext cx="1538843" cy="2131233"/>
          </a:xfrm>
          <a:prstGeom prst="rect">
            <a:avLst/>
          </a:prstGeom>
          <a:noFill/>
        </p:spPr>
      </p:pic>
      <p:pic>
        <p:nvPicPr>
          <p:cNvPr id="15" name="Рисунок 14" descr="C:\Documents and Settings\user\Рабочий стол\1(651)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4143380"/>
            <a:ext cx="2592044" cy="201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428860" y="3929066"/>
            <a:ext cx="2357454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Дидактическая игра «Собери портрет»</a:t>
            </a:r>
            <a:endParaRPr lang="ru-RU" sz="1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00042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Альбомы: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027" name="Picture 3" descr="C:\Documents and Settings\user\Рабочий стол\Новая папка (12)\DSCN3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642918"/>
            <a:ext cx="3372307" cy="2342693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Новая папка (12)\DSCN3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2643206" cy="3765534"/>
          </a:xfrm>
          <a:prstGeom prst="rect">
            <a:avLst/>
          </a:prstGeom>
          <a:noFill/>
        </p:spPr>
      </p:pic>
      <p:pic>
        <p:nvPicPr>
          <p:cNvPr id="7" name="Picture 4" descr="C:\Documents and Settings\user\Рабочий стол\Новая папка (12)\DSCN3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71942"/>
            <a:ext cx="3468319" cy="2404872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Новая папка (12)\DSCN3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571744"/>
            <a:ext cx="3365906" cy="22795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571480"/>
            <a:ext cx="72138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Знакомимся с профессией повара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3948078" cy="475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Фигура, имеющая форму буквы L 4"/>
          <p:cNvSpPr/>
          <p:nvPr/>
        </p:nvSpPr>
        <p:spPr>
          <a:xfrm rot="5400000">
            <a:off x="4438522" y="1847966"/>
            <a:ext cx="1761751" cy="192342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0099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Фигура, имеющая форму буквы L 5"/>
          <p:cNvSpPr/>
          <p:nvPr/>
        </p:nvSpPr>
        <p:spPr>
          <a:xfrm rot="10800000">
            <a:off x="6858016" y="1857364"/>
            <a:ext cx="1811875" cy="214616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C0066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7" name="Фигура, имеющая форму буквы L 6"/>
          <p:cNvSpPr/>
          <p:nvPr/>
        </p:nvSpPr>
        <p:spPr>
          <a:xfrm>
            <a:off x="4334744" y="4166322"/>
            <a:ext cx="1672588" cy="2055332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FF00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8" name="Фигура, имеющая форму буквы L 7"/>
          <p:cNvSpPr/>
          <p:nvPr/>
        </p:nvSpPr>
        <p:spPr>
          <a:xfrm rot="16200000">
            <a:off x="6956509" y="4402077"/>
            <a:ext cx="1799538" cy="185364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00000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85992"/>
            <a:ext cx="17256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7"/>
          <p:cNvGrpSpPr/>
          <p:nvPr/>
        </p:nvGrpSpPr>
        <p:grpSpPr>
          <a:xfrm>
            <a:off x="6429388" y="2285992"/>
            <a:ext cx="1913359" cy="1683749"/>
            <a:chOff x="2286003" y="3809997"/>
            <a:chExt cx="1913359" cy="16837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286003" y="3809997"/>
              <a:ext cx="1913359" cy="1683749"/>
            </a:xfrm>
            <a:prstGeom prst="rect">
              <a:avLst/>
            </a:prstGeom>
            <a:blipFill rotWithShape="0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2286003" y="3809997"/>
              <a:ext cx="1913359" cy="1683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210" tIns="156210" rIns="156210" bIns="156210" numCol="1" spcCol="1270" anchor="t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357694"/>
            <a:ext cx="16129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C:\Users\Алла\Documents\картинки профессии\gl-ber-ru4a_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"/>
          <a:stretch>
            <a:fillRect/>
          </a:stretch>
        </p:blipFill>
        <p:spPr bwMode="auto">
          <a:xfrm>
            <a:off x="6500826" y="4357694"/>
            <a:ext cx="1930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7290" y="571480"/>
            <a:ext cx="6429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Сварим свёклу мы, картошку,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А ещё – морковь с горошком;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Лук нарезанный добавим –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И всё маслицем заправим.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Будем кушать на обед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Очень вкусный винегрет.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6" name="Picture 2" descr="C:\Documents and Settings\user\Рабочий стол\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4105181" cy="3109896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фото фото\Новая папка\DSCN377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3438" y="3143248"/>
            <a:ext cx="4000528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Documents and Settings\user\Рабочий стол\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3500438"/>
            <a:ext cx="2776542" cy="2311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фото фото\IMG_20171005_105802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1472" y="571480"/>
            <a:ext cx="2482850" cy="3310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user\Рабочий стол\фото фото\IMG_20171005_105643.jpg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143636" y="571480"/>
            <a:ext cx="2538410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\Рабочий стол\фото фото\IMG_20171005_105950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286116" y="571480"/>
            <a:ext cx="2533174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user\Рабочий стол\проект повар\IMG-20171013-WA0046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2928926" y="4000504"/>
            <a:ext cx="3209913" cy="2407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3004</TotalTime>
  <Words>884</Words>
  <Application>Microsoft Office PowerPoint</Application>
  <PresentationFormat>Экран (4:3)</PresentationFormat>
  <Paragraphs>123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Алла</dc:creator>
  <cp:lastModifiedBy>user</cp:lastModifiedBy>
  <cp:revision>231</cp:revision>
  <cp:lastPrinted>1601-01-01T00:00:00Z</cp:lastPrinted>
  <dcterms:created xsi:type="dcterms:W3CDTF">1601-01-01T00:00:00Z</dcterms:created>
  <dcterms:modified xsi:type="dcterms:W3CDTF">2024-03-28T11:28:24Z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