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6"/>
  </p:notesMasterIdLst>
  <p:sldIdLst>
    <p:sldId id="256" r:id="rId2"/>
    <p:sldId id="275" r:id="rId3"/>
    <p:sldId id="280" r:id="rId4"/>
    <p:sldId id="276" r:id="rId5"/>
    <p:sldId id="279" r:id="rId6"/>
    <p:sldId id="274" r:id="rId7"/>
    <p:sldId id="263" r:id="rId8"/>
    <p:sldId id="306" r:id="rId9"/>
    <p:sldId id="300" r:id="rId10"/>
    <p:sldId id="291" r:id="rId11"/>
    <p:sldId id="292" r:id="rId12"/>
    <p:sldId id="293" r:id="rId13"/>
    <p:sldId id="302" r:id="rId14"/>
    <p:sldId id="297" r:id="rId15"/>
    <p:sldId id="307" r:id="rId16"/>
    <p:sldId id="305" r:id="rId17"/>
    <p:sldId id="304" r:id="rId18"/>
    <p:sldId id="281" r:id="rId19"/>
    <p:sldId id="308" r:id="rId20"/>
    <p:sldId id="309" r:id="rId21"/>
    <p:sldId id="310" r:id="rId22"/>
    <p:sldId id="298" r:id="rId23"/>
    <p:sldId id="299" r:id="rId24"/>
    <p:sldId id="301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4681" autoAdjust="0"/>
    <p:restoredTop sz="93822" autoAdjust="0"/>
  </p:normalViewPr>
  <p:slideViewPr>
    <p:cSldViewPr>
      <p:cViewPr>
        <p:scale>
          <a:sx n="100" d="100"/>
          <a:sy n="100" d="100"/>
        </p:scale>
        <p:origin x="-186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7919E9-6F2E-4638-99AA-C2508A5C39B4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3B3732-AD5A-43C3-90D8-E437345EC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0163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05.03.2024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wikipedia.org/wiki/%D0%A8%D1%83%D0%BC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7200" y="0"/>
            <a:ext cx="8458200" cy="387191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" y="4077072"/>
            <a:ext cx="8507288" cy="2376264"/>
          </a:xfrm>
        </p:spPr>
        <p:txBody>
          <a:bodyPr>
            <a:noAutofit/>
          </a:bodyPr>
          <a:lstStyle/>
          <a:p>
            <a:pPr algn="r"/>
            <a:r>
              <a:rPr lang="ru-RU" sz="2000" dirty="0" smtClean="0"/>
              <a:t>Подготовила: ученица </a:t>
            </a:r>
            <a:r>
              <a:rPr lang="ru-RU" sz="2000" dirty="0"/>
              <a:t>9</a:t>
            </a:r>
            <a:r>
              <a:rPr lang="ru-RU" sz="2000" dirty="0" smtClean="0"/>
              <a:t> класса</a:t>
            </a:r>
          </a:p>
          <a:p>
            <a:pPr algn="r"/>
            <a:r>
              <a:rPr lang="ru-RU" sz="2000" dirty="0" err="1" smtClean="0"/>
              <a:t>Чагарова</a:t>
            </a:r>
            <a:r>
              <a:rPr lang="ru-RU" sz="2000" dirty="0" smtClean="0"/>
              <a:t> Луиза.</a:t>
            </a:r>
          </a:p>
          <a:p>
            <a:pPr algn="r"/>
            <a:r>
              <a:rPr lang="ru-RU" sz="2000" dirty="0" smtClean="0"/>
              <a:t>Куратор:</a:t>
            </a:r>
          </a:p>
          <a:p>
            <a:pPr algn="r"/>
            <a:r>
              <a:rPr lang="ru-RU" sz="2000" dirty="0" err="1" smtClean="0"/>
              <a:t>Чагарова</a:t>
            </a:r>
            <a:r>
              <a:rPr lang="ru-RU" sz="2000" dirty="0" smtClean="0"/>
              <a:t> </a:t>
            </a:r>
            <a:r>
              <a:rPr lang="ru-RU" sz="2000" dirty="0" err="1" smtClean="0"/>
              <a:t>светлана</a:t>
            </a:r>
            <a:r>
              <a:rPr lang="ru-RU" sz="2000" dirty="0" smtClean="0"/>
              <a:t> </a:t>
            </a:r>
            <a:r>
              <a:rPr lang="ru-RU" sz="2000" dirty="0" err="1" smtClean="0"/>
              <a:t>Аслановна</a:t>
            </a:r>
            <a:r>
              <a:rPr lang="ru-RU" sz="2000" dirty="0" smtClean="0"/>
              <a:t>.</a:t>
            </a:r>
          </a:p>
          <a:p>
            <a:pPr algn="r"/>
            <a:endParaRPr lang="ru-RU" sz="2000" dirty="0"/>
          </a:p>
          <a:p>
            <a:pPr algn="r"/>
            <a:endParaRPr lang="ru-RU" sz="2000" dirty="0" smtClean="0"/>
          </a:p>
          <a:p>
            <a:pPr algn="ctr"/>
            <a:r>
              <a:rPr lang="ru-RU" sz="2000" dirty="0" smtClean="0"/>
              <a:t>МБОУ «СОШ с.</a:t>
            </a:r>
            <a:r>
              <a:rPr lang="ru-RU" sz="2000" dirty="0" err="1" smtClean="0"/>
              <a:t>Холоднородниковское</a:t>
            </a:r>
            <a:r>
              <a:rPr lang="ru-RU" sz="2000" dirty="0" smtClean="0"/>
              <a:t>».</a:t>
            </a:r>
            <a:r>
              <a:rPr lang="ru-RU" sz="2000" dirty="0" err="1" smtClean="0"/>
              <a:t>им.И.Б.Инамукова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91" y="0"/>
            <a:ext cx="9144000" cy="383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44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10081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>
                <a:solidFill>
                  <a:srgbClr val="424456"/>
                </a:solidFill>
              </a:rPr>
              <a:t>Практическая часть.</a:t>
            </a:r>
            <a:br>
              <a:rPr lang="ru-RU" sz="3600" dirty="0">
                <a:solidFill>
                  <a:srgbClr val="424456"/>
                </a:solidFill>
              </a:rPr>
            </a:br>
            <a:r>
              <a:rPr lang="ru-RU" dirty="0" smtClean="0"/>
              <a:t>Перемена начальных классов.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528" y="1772816"/>
            <a:ext cx="8640960" cy="4801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768972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/>
          <a:lstStyle/>
          <a:p>
            <a:pPr algn="ctr"/>
            <a:r>
              <a:rPr lang="ru-RU" dirty="0" smtClean="0"/>
              <a:t>Вестибюль школы.</a:t>
            </a:r>
            <a:endParaRPr lang="ru-RU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628800"/>
            <a:ext cx="8568952" cy="4945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475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24136"/>
          </a:xfrm>
        </p:spPr>
        <p:txBody>
          <a:bodyPr/>
          <a:lstStyle/>
          <a:p>
            <a:pPr algn="ctr"/>
            <a:r>
              <a:rPr lang="ru-RU" dirty="0" smtClean="0"/>
              <a:t>Урок физкультуры.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700808"/>
            <a:ext cx="8352928" cy="4828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42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СТОЛОВАЯ</a:t>
            </a:r>
            <a:endParaRPr lang="ru-RU" dirty="0"/>
          </a:p>
        </p:txBody>
      </p:sp>
      <p:pic>
        <p:nvPicPr>
          <p:cNvPr id="3074" name="Picture 2" descr="C:\Users\User\Desktop\598f4d58-23b6-44bb-bf6e-ba97e2b1dd6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060848"/>
            <a:ext cx="7992888" cy="4512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154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152128"/>
          </a:xfrm>
        </p:spPr>
        <p:txBody>
          <a:bodyPr/>
          <a:lstStyle/>
          <a:p>
            <a:pPr algn="ctr"/>
            <a:r>
              <a:rPr lang="ru-RU" dirty="0" smtClean="0"/>
              <a:t>Перемена.</a:t>
            </a:r>
            <a:endParaRPr lang="ru-RU" dirty="0"/>
          </a:p>
        </p:txBody>
      </p:sp>
      <p:pic>
        <p:nvPicPr>
          <p:cNvPr id="1026" name="Picture 2" descr="C:\Users\User\Desktop\0d592e67-8e17-4708-837c-2ff730897afa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49488"/>
            <a:ext cx="8568951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8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УРОК ФИЗИКИ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9" y="2324367"/>
            <a:ext cx="7056784" cy="412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6509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User\Desktop\проект\VVKI65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44000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813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066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r>
              <a:rPr lang="ru-RU" i="1" dirty="0" smtClean="0">
                <a:solidFill>
                  <a:srgbClr val="FF0000"/>
                </a:solidFill>
              </a:rPr>
              <a:t>Анкетирование.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C:\Users\User\Desktop\e7d24afb-2d88-4dbb-8bca-66bd2f6457eb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44824"/>
            <a:ext cx="7704856" cy="4729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90165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50405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Практическая значимость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348880"/>
            <a:ext cx="3034680" cy="3777283"/>
          </a:xfrm>
        </p:spPr>
        <p:txBody>
          <a:bodyPr>
            <a:normAutofit fontScale="92500"/>
          </a:bodyPr>
          <a:lstStyle/>
          <a:p>
            <a:r>
              <a:rPr lang="ru-RU" dirty="0"/>
              <a:t> </a:t>
            </a:r>
            <a:r>
              <a:rPr lang="ru-RU" dirty="0" smtClean="0"/>
              <a:t>Дает </a:t>
            </a:r>
            <a:r>
              <a:rPr lang="ru-RU" dirty="0"/>
              <a:t>возможность использовать результаты данного исследования </a:t>
            </a:r>
            <a:r>
              <a:rPr lang="ru-RU" dirty="0" smtClean="0"/>
              <a:t>и оценить уровень шума в нашей школе.</a:t>
            </a:r>
            <a:endParaRPr lang="ru-RU" dirty="0"/>
          </a:p>
          <a:p>
            <a:endParaRPr lang="ru-RU" dirty="0"/>
          </a:p>
        </p:txBody>
      </p:sp>
      <p:pic>
        <p:nvPicPr>
          <p:cNvPr id="2050" name="Picture 2" descr="C:\Users\User\Desktop\3a25a772-93cd-4abd-ab94-1034706bab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392488" cy="50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er\Desktop\3a25a772-93cd-4abd-ab94-1034706bab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392" y="1781200"/>
            <a:ext cx="4392488" cy="50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User\Desktop\3a25a772-93cd-4abd-ab94-1034706bab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4792" y="1933600"/>
            <a:ext cx="4392488" cy="509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594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B0F0"/>
                </a:solidFill>
              </a:rPr>
              <a:t>Предложенные </a:t>
            </a:r>
            <a:r>
              <a:rPr lang="ru-RU" dirty="0">
                <a:solidFill>
                  <a:srgbClr val="00B0F0"/>
                </a:solidFill>
              </a:rPr>
              <a:t>рекомендации</a:t>
            </a:r>
            <a:r>
              <a:rPr lang="ru-RU" dirty="0"/>
              <a:t>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Autofit/>
          </a:bodyPr>
          <a:lstStyle/>
          <a:p>
            <a:pPr lvl="0" fontAlgn="base"/>
            <a:r>
              <a:rPr lang="ru-RU" sz="1400" b="1" dirty="0" smtClean="0"/>
              <a:t>Классным </a:t>
            </a:r>
            <a:r>
              <a:rPr lang="ru-RU" sz="1400" b="1" dirty="0"/>
              <a:t>руководителям на классных часах донести до учащихся научные данные о вреде шумового загрязнения окружающей среды на живые организмы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Классным руководителям, дежурным классам контролировать поведение учащихся и соблюдение тишины в коридорах на переменах и в школьной столовой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Администрации школы запретить на переменах включать учащимся музыку на мобильных телефонах, т.к. это создает дополнительный шум в школе, а кроме того сотовые телефоны - один из источников электромагнитного излучения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Рекомендовать заведующим учебными кабинетами, которые недостаточно озеленены, увеличить количество комнатных растений в своих </a:t>
            </a:r>
            <a:r>
              <a:rPr lang="ru-RU" sz="1400" b="1" dirty="0" smtClean="0"/>
              <a:t>кабинетах.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Каждый человек должен избегать чрезмерного шума, осознавать различные источники шума и стремиться к более здоровому звуковому окружению.</a:t>
            </a:r>
          </a:p>
          <a:p>
            <a:pPr marL="109728" indent="0" fontAlgn="base">
              <a:buNone/>
            </a:pPr>
            <a:r>
              <a:rPr lang="ru-RU" sz="1400" b="1" dirty="0"/>
              <a:t> </a:t>
            </a:r>
          </a:p>
          <a:p>
            <a:pPr marL="109728" indent="0">
              <a:buNone/>
            </a:pPr>
            <a:r>
              <a:rPr lang="ru-RU" sz="1400" dirty="0"/>
              <a:t> 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127419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080120"/>
          </a:xfrm>
        </p:spPr>
        <p:txBody>
          <a:bodyPr>
            <a:normAutofit/>
          </a:bodyPr>
          <a:lstStyle/>
          <a:p>
            <a:r>
              <a:rPr lang="ru-RU" dirty="0" smtClean="0"/>
              <a:t>Актуальность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690864" cy="4781128"/>
          </a:xfrm>
        </p:spPr>
        <p:txBody>
          <a:bodyPr>
            <a:noAutofit/>
          </a:bodyPr>
          <a:lstStyle/>
          <a:p>
            <a:r>
              <a:rPr lang="ru-RU" sz="1200" dirty="0"/>
              <a:t>Актуальность проекта.</a:t>
            </a:r>
          </a:p>
          <a:p>
            <a:r>
              <a:rPr lang="ru-RU" sz="1200" dirty="0"/>
              <a:t>Давно стало известно, что тишина  положительна  действует на  человека. Улучшает работоспособность мозга на 39 процентов и придает </a:t>
            </a:r>
            <a:r>
              <a:rPr lang="ru-RU" sz="1200" dirty="0" smtClean="0"/>
              <a:t>энергию. </a:t>
            </a:r>
            <a:r>
              <a:rPr lang="ru-RU" sz="1200" dirty="0"/>
              <a:t>Но тут возникает вопрос: «Как шум действует на человека?» На этот вопрос есть ответ. Я вам скажу: «Настоящее исследование даст больше, чем любая статья! Интересно? Тогда продолжим.</a:t>
            </a:r>
          </a:p>
          <a:p>
            <a:r>
              <a:rPr lang="ru-RU" sz="1200" dirty="0"/>
              <a:t>Давайте подумаем, где лучше провести исследование? Какой слой населения  страдает больше от шума? Оказалось, что больше всего на себе ощущают « шумовое загрязнение» именно дети и подростки, а теперь спросим ГДЕ они большую часть дня проводят ?- В школе.</a:t>
            </a:r>
          </a:p>
          <a:p>
            <a:r>
              <a:rPr lang="ru-RU" sz="1200" dirty="0"/>
              <a:t>Место исследования- моя школа !</a:t>
            </a:r>
          </a:p>
          <a:p>
            <a:r>
              <a:rPr lang="ru-RU" sz="1200" dirty="0"/>
              <a:t>В своей работе я попробовал исследовать влияние школьного шума на работоспособность школьников и ответить на вопрос – как бороться со школьным шумом в нашей школе? В ходе работы над проектом я выяснил, что такое звук, как громкие звуки влияют на человека, составил анкету «Твоё отношение к школьному шуму», выявил самые «</a:t>
            </a:r>
            <a:r>
              <a:rPr lang="ru-RU" sz="1200" dirty="0" err="1"/>
              <a:t>шумозагрязнённые</a:t>
            </a:r>
            <a:r>
              <a:rPr lang="ru-RU" sz="1200" dirty="0"/>
              <a:t>» места в школе. </a:t>
            </a:r>
          </a:p>
          <a:p>
            <a:r>
              <a:rPr lang="ru-RU" sz="1200" dirty="0"/>
              <a:t>Таким образом, я считаю, что шумы – один из немаловажных вопросов, которые должны волновать человека. Ведь человек чувствует себя комфортно, если он находится в безопасности, приятном для него климате и в подходящем для него звуковом </a:t>
            </a:r>
            <a:r>
              <a:rPr lang="ru-RU" sz="1200" dirty="0" smtClean="0"/>
              <a:t>окружении.</a:t>
            </a:r>
            <a:endParaRPr lang="ru-RU" sz="1200" dirty="0"/>
          </a:p>
        </p:txBody>
      </p:sp>
      <p:pic>
        <p:nvPicPr>
          <p:cNvPr id="3074" name="Picture 2" descr="C:\Users\User\Desktop\SSEN09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484784"/>
            <a:ext cx="3600400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28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Памятка для учащихся.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873728"/>
          </a:xfrm>
        </p:spPr>
        <p:txBody>
          <a:bodyPr>
            <a:noAutofit/>
          </a:bodyPr>
          <a:lstStyle/>
          <a:p>
            <a:pPr lvl="0" fontAlgn="base"/>
            <a:r>
              <a:rPr lang="ru-RU" sz="1400" b="1" dirty="0" smtClean="0"/>
              <a:t>Не </a:t>
            </a:r>
            <a:r>
              <a:rPr lang="ru-RU" sz="1400" b="1" dirty="0"/>
              <a:t>злоупотребляйте слушанием громкой музыки, иначе возможны кратковременные нарушения слуха, звон в ушах</a:t>
            </a:r>
            <a:r>
              <a:rPr lang="ru-RU" sz="1400" b="1" dirty="0" smtClean="0"/>
              <a:t>.</a:t>
            </a:r>
          </a:p>
          <a:p>
            <a:pPr marL="109728" lvl="0" indent="0" fontAlgn="base">
              <a:buNone/>
            </a:pPr>
            <a:endParaRPr lang="ru-RU" sz="1400" b="1" dirty="0"/>
          </a:p>
          <a:p>
            <a:pPr lvl="0" fontAlgn="base"/>
            <a:r>
              <a:rPr lang="ru-RU" sz="1400" b="1" dirty="0"/>
              <a:t>Если Вы всё-таки решили посетить клуб (дискотеку), то периодически отдыхайте от шума, выходите из помещения, лучше  на улицу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Если Вы решили позвонить, то выберите тихое место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Не оставляйте для фона включенными телевизор, музыкальный центр, когда их никто не слушает. Любые сторонние звуки, пусть даже самые тихие, снижают внимание – учтите это при выполнении домашнего задания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Ограничьте время пользования плеером, просмотра телевизионных передач, работы за компьютером. И помните, что громкая музыка в наушниках также негативно сказывается на здоровье, и в первую очередь на слух</a:t>
            </a:r>
            <a:r>
              <a:rPr lang="ru-RU" sz="1400" b="1" dirty="0" smtClean="0"/>
              <a:t>.</a:t>
            </a:r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Сажайте больше деревьев вокруг зданий, что позволит снизить уровень шума от транспорта на 10 дБ. </a:t>
            </a:r>
            <a:endParaRPr lang="ru-RU" sz="1400" b="1" dirty="0" smtClean="0"/>
          </a:p>
          <a:p>
            <a:pPr lvl="0" fontAlgn="base"/>
            <a:endParaRPr lang="ru-RU" sz="1400" b="1" dirty="0"/>
          </a:p>
          <a:p>
            <a:pPr lvl="0" fontAlgn="base"/>
            <a:r>
              <a:rPr lang="ru-RU" sz="1400" b="1" dirty="0"/>
              <a:t>Следите за разговорной речью: не кричите, не повышайте голос.</a:t>
            </a:r>
          </a:p>
          <a:p>
            <a:pPr marL="109728" indent="0">
              <a:buNone/>
            </a:pPr>
            <a:r>
              <a:rPr lang="ru-RU" sz="1400" b="1" dirty="0"/>
              <a:t> 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232930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692696"/>
            <a:ext cx="8229600" cy="5953848"/>
          </a:xfrm>
        </p:spPr>
        <p:txBody>
          <a:bodyPr>
            <a:noAutofit/>
          </a:bodyPr>
          <a:lstStyle/>
          <a:p>
            <a:pPr lvl="0" fontAlgn="base"/>
            <a:r>
              <a:rPr lang="ru-RU" sz="1800" b="1" dirty="0"/>
              <a:t>Старайтесь чаще выбираться на природу. Слушайте пение птиц, шелест листвы, шум воды, ведь тишина и естественные звуки природы просто необходимы человеку, перегруженному шумами города</a:t>
            </a:r>
            <a:r>
              <a:rPr lang="ru-RU" sz="1800" b="1" dirty="0" smtClean="0"/>
              <a:t>.</a:t>
            </a:r>
          </a:p>
          <a:p>
            <a:pPr lvl="0" fontAlgn="base"/>
            <a:endParaRPr lang="ru-RU" sz="1800" b="1" dirty="0"/>
          </a:p>
          <a:p>
            <a:pPr lvl="0" fontAlgn="base"/>
            <a:r>
              <a:rPr lang="ru-RU" sz="1800" b="1" dirty="0"/>
              <a:t>Старайтесь не шуметь на уроках, так как шум на уроке рассеивает внимание учеников и учителя, а также влияет на трудоспособность и результативность труда</a:t>
            </a:r>
            <a:r>
              <a:rPr lang="ru-RU" sz="1800" b="1" dirty="0" smtClean="0"/>
              <a:t>.</a:t>
            </a:r>
          </a:p>
          <a:p>
            <a:pPr lvl="0" fontAlgn="base"/>
            <a:endParaRPr lang="ru-RU" sz="1800" b="1" dirty="0"/>
          </a:p>
          <a:p>
            <a:pPr lvl="0" fontAlgn="base"/>
            <a:r>
              <a:rPr lang="ru-RU" sz="1800" b="1" dirty="0"/>
              <a:t>Перемены используйте для отдыха, а не для прослушивания громкой музыки</a:t>
            </a:r>
            <a:r>
              <a:rPr lang="ru-RU" sz="1800" b="1" dirty="0" smtClean="0"/>
              <a:t>.</a:t>
            </a:r>
          </a:p>
          <a:p>
            <a:pPr lvl="0" fontAlgn="base"/>
            <a:endParaRPr lang="ru-RU" sz="1800" b="1" dirty="0"/>
          </a:p>
          <a:p>
            <a:pPr lvl="0" fontAlgn="base"/>
            <a:r>
              <a:rPr lang="ru-RU" sz="1800" b="1" dirty="0"/>
              <a:t>При выполнении шумной работы, через каждый час-полтора делайте 10-минутный перерыв</a:t>
            </a:r>
            <a:r>
              <a:rPr lang="ru-RU" sz="1800" b="1" dirty="0" smtClean="0"/>
              <a:t>.</a:t>
            </a:r>
          </a:p>
          <a:p>
            <a:pPr lvl="0" fontAlgn="base"/>
            <a:endParaRPr lang="ru-RU" sz="1800" b="1" dirty="0"/>
          </a:p>
          <a:p>
            <a:pPr lvl="0" fontAlgn="base"/>
            <a:r>
              <a:rPr lang="ru-RU" sz="1800" b="1" dirty="0"/>
              <a:t>По возможности избегайте шумных улиц, крупных автомагистралей, выбирайте маршрут по тихим улочкам и через дворы</a:t>
            </a:r>
            <a:r>
              <a:rPr lang="ru-RU" sz="1800" b="1" dirty="0" smtClean="0"/>
              <a:t>.</a:t>
            </a:r>
          </a:p>
          <a:p>
            <a:pPr marL="109728" lvl="0" indent="0" fontAlgn="base">
              <a:buNone/>
            </a:pPr>
            <a:endParaRPr lang="ru-RU" sz="1800" b="1" dirty="0"/>
          </a:p>
          <a:p>
            <a:pPr lvl="0" fontAlgn="base"/>
            <a:r>
              <a:rPr lang="ru-RU" sz="1800" b="1" dirty="0"/>
              <a:t>Проходите регулярное медицинское обследование.</a:t>
            </a:r>
          </a:p>
          <a:p>
            <a:pPr marL="109728" indent="0">
              <a:buNone/>
            </a:pPr>
            <a:r>
              <a:rPr lang="ru-RU" sz="1800" b="1" dirty="0"/>
              <a:t> </a:t>
            </a: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28187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Запомни!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178696" cy="4525963"/>
          </a:xfrm>
        </p:spPr>
        <p:txBody>
          <a:bodyPr>
            <a:normAutofit/>
          </a:bodyPr>
          <a:lstStyle/>
          <a:p>
            <a:r>
              <a:rPr lang="ru-RU" dirty="0"/>
              <a:t>Наше здоровье – в наших руках </a:t>
            </a:r>
            <a:r>
              <a:rPr lang="ru-RU" dirty="0" smtClean="0"/>
              <a:t>!</a:t>
            </a:r>
          </a:p>
          <a:p>
            <a:endParaRPr lang="ru-RU" dirty="0"/>
          </a:p>
          <a:p>
            <a:r>
              <a:rPr lang="ru-RU" dirty="0"/>
              <a:t>Берегите уши от сильного шума!</a:t>
            </a:r>
          </a:p>
          <a:p>
            <a:endParaRPr lang="ru-RU" dirty="0"/>
          </a:p>
        </p:txBody>
      </p:sp>
      <p:pic>
        <p:nvPicPr>
          <p:cNvPr id="6146" name="Picture 2" descr="https://otolaryngologist.ru/wp-content/uploads/2015/02/shutterstock_616805909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700807"/>
            <a:ext cx="4680519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otolaryngologist.ru/wp-content/uploads/2015/02/shutterstock_616805909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368" y="1853207"/>
            <a:ext cx="4680519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otolaryngologist.ru/wp-content/uploads/2015/02/shutterstock_616805909-1024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768" y="2005607"/>
            <a:ext cx="4680519" cy="4824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29274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Список используемых источников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r>
              <a:rPr lang="ru-RU" dirty="0" smtClean="0"/>
              <a:t>1.Воздействие </a:t>
            </a:r>
            <a:r>
              <a:rPr lang="ru-RU" dirty="0"/>
              <a:t>на организм человека опасных и вредных </a:t>
            </a:r>
            <a:r>
              <a:rPr lang="ru-RU" dirty="0" smtClean="0"/>
              <a:t>экологических </a:t>
            </a:r>
            <a:r>
              <a:rPr lang="ru-RU" dirty="0"/>
              <a:t>факторов. Метрологические аспекты. В 2-х Т./Под ред. Исаева Л.К. Т.1. – М.: ПАИМАС. 1997</a:t>
            </a:r>
            <a:r>
              <a:rPr lang="ru-RU" dirty="0" smtClean="0"/>
              <a:t>.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dirty="0"/>
              <a:t>2. </a:t>
            </a:r>
            <a:r>
              <a:rPr lang="ru-RU" dirty="0" err="1"/>
              <a:t>Хорбеико</a:t>
            </a:r>
            <a:r>
              <a:rPr lang="ru-RU" dirty="0"/>
              <a:t> И.Г. Звук, ультразвук, инфразвук. - М: </a:t>
            </a:r>
            <a:r>
              <a:rPr lang="ru-RU" dirty="0" smtClean="0"/>
              <a:t>1986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dirty="0"/>
              <a:t>3. Большая Советская Энциклопедия. Издание 3-е. М.: «Советская Энциклопедия», </a:t>
            </a:r>
            <a:r>
              <a:rPr lang="ru-RU" dirty="0" smtClean="0"/>
              <a:t>1978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dirty="0"/>
              <a:t>4. Методы измерения шума на рабочих местах. Гост 12.1.050 – 86. Издание официальное. Москва, </a:t>
            </a:r>
            <a:r>
              <a:rPr lang="ru-RU" dirty="0" smtClean="0"/>
              <a:t>1996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dirty="0"/>
              <a:t>5. </a:t>
            </a:r>
            <a:r>
              <a:rPr lang="ru-RU" u="sng" dirty="0">
                <a:hlinkClick r:id="rId2"/>
              </a:rPr>
              <a:t>https://ru.wikipedia.org/wiki/%D0%A8%D1%83%D0%BC</a:t>
            </a:r>
            <a:endParaRPr lang="ru-RU" dirty="0"/>
          </a:p>
          <a:p>
            <a:pPr marL="109728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13836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900igr.net/up/datas/223884/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971302"/>
            <a:ext cx="8928992" cy="5554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56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91264" cy="1156990"/>
          </a:xfrm>
        </p:spPr>
        <p:txBody>
          <a:bodyPr/>
          <a:lstStyle/>
          <a:p>
            <a:r>
              <a:rPr lang="ru-RU" dirty="0"/>
              <a:t>Г</a:t>
            </a:r>
            <a:r>
              <a:rPr lang="ru-RU" dirty="0" smtClean="0"/>
              <a:t>ипотеза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3034680" cy="4525963"/>
          </a:xfrm>
        </p:spPr>
        <p:txBody>
          <a:bodyPr/>
          <a:lstStyle/>
          <a:p>
            <a:r>
              <a:rPr lang="ru-RU" dirty="0" smtClean="0"/>
              <a:t>уровень </a:t>
            </a:r>
            <a:r>
              <a:rPr lang="ru-RU" dirty="0"/>
              <a:t>шума в школе не превышает допустимых границ.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196752"/>
            <a:ext cx="5328592" cy="5241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999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Цель работы: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2204864"/>
            <a:ext cx="5194920" cy="3921299"/>
          </a:xfrm>
        </p:spPr>
        <p:txBody>
          <a:bodyPr>
            <a:normAutofit fontScale="55000" lnSpcReduction="20000"/>
          </a:bodyPr>
          <a:lstStyle/>
          <a:p>
            <a:pPr marL="109728" indent="0">
              <a:buNone/>
            </a:pPr>
            <a:r>
              <a:rPr lang="ru-RU" b="1" dirty="0" smtClean="0"/>
              <a:t>Цель:</a:t>
            </a:r>
            <a:r>
              <a:rPr lang="ru-RU" dirty="0" smtClean="0"/>
              <a:t> </a:t>
            </a:r>
            <a:r>
              <a:rPr lang="ru-RU" dirty="0"/>
              <a:t>подтвердить или опровергнуть гипотезу об уровне шума.</a:t>
            </a:r>
          </a:p>
          <a:p>
            <a:endParaRPr lang="ru-RU" dirty="0"/>
          </a:p>
          <a:p>
            <a:pPr marL="109728" indent="0">
              <a:buNone/>
            </a:pPr>
            <a:r>
              <a:rPr lang="ru-RU" dirty="0" smtClean="0"/>
              <a:t>Задачи:</a:t>
            </a:r>
          </a:p>
          <a:p>
            <a:endParaRPr lang="ru-RU" dirty="0"/>
          </a:p>
          <a:p>
            <a:pPr lvl="0"/>
            <a:r>
              <a:rPr lang="ru-RU" dirty="0"/>
              <a:t>Изучить теоретические факторы о шумах.</a:t>
            </a:r>
          </a:p>
          <a:p>
            <a:pPr lvl="0"/>
            <a:r>
              <a:rPr lang="ru-RU" dirty="0"/>
              <a:t> Провести необходимые измерения.</a:t>
            </a:r>
          </a:p>
          <a:p>
            <a:pPr lvl="0"/>
            <a:r>
              <a:rPr lang="ru-RU" dirty="0"/>
              <a:t>Соотнести нормативный уровень интенсивности звука с полученными результатами измерений.</a:t>
            </a:r>
          </a:p>
          <a:p>
            <a:pPr lvl="0"/>
            <a:r>
              <a:rPr lang="ru-RU" dirty="0"/>
              <a:t>Предложить возможные способы по приближению к нормам уровня интенсивности звука.</a:t>
            </a:r>
          </a:p>
          <a:p>
            <a:pPr lvl="0" fontAlgn="base"/>
            <a:r>
              <a:rPr lang="ru-RU" dirty="0"/>
              <a:t>Выявить с помощью анкетирования отношение учащихся к шуму.</a:t>
            </a:r>
          </a:p>
          <a:p>
            <a:pPr lvl="0" fontAlgn="base"/>
            <a:r>
              <a:rPr lang="ru-RU" dirty="0"/>
              <a:t>Разработать рекомендации  по снижению шумового загрязнения школы.</a:t>
            </a:r>
          </a:p>
          <a:p>
            <a:pPr marL="109728" indent="0">
              <a:buNone/>
            </a:pPr>
            <a:r>
              <a:rPr lang="ru-RU" dirty="0"/>
              <a:t> </a:t>
            </a:r>
          </a:p>
          <a:p>
            <a:endParaRPr lang="ru-RU" dirty="0"/>
          </a:p>
        </p:txBody>
      </p:sp>
      <p:pic>
        <p:nvPicPr>
          <p:cNvPr id="2050" name="Picture 2" descr="C:\Users\User\Desktop\OYIT90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196752"/>
            <a:ext cx="3096344" cy="553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880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91264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исследования: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МБОУ «СОШ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с.Холоднородниковское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им.Б.И.Инамукова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6" name="Picture 2" descr="C:\Users\User\Desktop\CETF8009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988840"/>
            <a:ext cx="7344816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855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864096"/>
          </a:xfrm>
        </p:spPr>
        <p:txBody>
          <a:bodyPr>
            <a:normAutofit/>
          </a:bodyPr>
          <a:lstStyle/>
          <a:p>
            <a:pPr algn="ctr"/>
            <a:r>
              <a:rPr lang="ru-RU" dirty="0" smtClean="0"/>
              <a:t>Методы исследования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484784"/>
            <a:ext cx="4330824" cy="4641379"/>
          </a:xfrm>
        </p:spPr>
        <p:txBody>
          <a:bodyPr>
            <a:normAutofit fontScale="92500" lnSpcReduction="20000"/>
          </a:bodyPr>
          <a:lstStyle/>
          <a:p>
            <a:pPr lvl="0" fontAlgn="base"/>
            <a:r>
              <a:rPr lang="ru-RU" dirty="0" smtClean="0"/>
              <a:t>Изучение </a:t>
            </a:r>
            <a:r>
              <a:rPr lang="ru-RU" dirty="0"/>
              <a:t>литературы.</a:t>
            </a:r>
          </a:p>
          <a:p>
            <a:pPr lvl="0" fontAlgn="base"/>
            <a:r>
              <a:rPr lang="ru-RU" dirty="0"/>
              <a:t>Измерение уровня шума в школе с помощью приложения с </a:t>
            </a:r>
            <a:r>
              <a:rPr lang="en-US" dirty="0"/>
              <a:t>play</a:t>
            </a:r>
            <a:r>
              <a:rPr lang="ru-RU" dirty="0"/>
              <a:t>  </a:t>
            </a:r>
            <a:r>
              <a:rPr lang="ru-RU" dirty="0" err="1"/>
              <a:t>маркета</a:t>
            </a:r>
            <a:r>
              <a:rPr lang="ru-RU" dirty="0"/>
              <a:t> «</a:t>
            </a:r>
            <a:r>
              <a:rPr lang="ru-RU" dirty="0" err="1"/>
              <a:t>Шумомер</a:t>
            </a:r>
            <a:r>
              <a:rPr lang="ru-RU" dirty="0"/>
              <a:t>»  </a:t>
            </a:r>
          </a:p>
          <a:p>
            <a:pPr lvl="0" fontAlgn="base"/>
            <a:r>
              <a:rPr lang="ru-RU" dirty="0"/>
              <a:t>Обработка данных эксперимента .</a:t>
            </a:r>
          </a:p>
          <a:p>
            <a:pPr lvl="0" fontAlgn="base"/>
            <a:r>
              <a:rPr lang="ru-RU" dirty="0"/>
              <a:t>Анкетирование учащихся.</a:t>
            </a:r>
          </a:p>
          <a:p>
            <a:pPr lvl="0" fontAlgn="base"/>
            <a:r>
              <a:rPr lang="ru-RU" dirty="0"/>
              <a:t>Статистические методы обработки данных.</a:t>
            </a:r>
          </a:p>
          <a:p>
            <a:pPr lvl="0" fontAlgn="base"/>
            <a:r>
              <a:rPr lang="ru-RU" dirty="0"/>
              <a:t>Рекомендации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6" name="Picture 2" descr="C:\Users\User\Desktop\ee35b34d-3c09-4066-8a4d-51b3bf9938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40769"/>
            <a:ext cx="3600400" cy="52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14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/>
          <a:lstStyle/>
          <a:p>
            <a:pPr algn="ctr"/>
            <a:r>
              <a:rPr lang="ru-RU" dirty="0"/>
              <a:t>Теоретическая часть.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User\Desktop\проект\BQSJ473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8352928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1207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КРИТЕРИИ ШУМОВЫХ НОРМ.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2292913"/>
              </p:ext>
            </p:extLst>
          </p:nvPr>
        </p:nvGraphicFramePr>
        <p:xfrm>
          <a:off x="683568" y="2348880"/>
          <a:ext cx="7776864" cy="4703177"/>
        </p:xfrm>
        <a:graphic>
          <a:graphicData uri="http://schemas.openxmlformats.org/drawingml/2006/table">
            <a:tbl>
              <a:tblPr firstRow="1" firstCol="1" bandRow="1"/>
              <a:tblGrid>
                <a:gridCol w="5328592"/>
                <a:gridCol w="2448272"/>
              </a:tblGrid>
              <a:tr h="58837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Источник шума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Уровень шума, дБ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Шёпот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Приглушённый разговор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41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Рабочий шум на уроке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Громкий разговор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63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Школьная перемена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90-100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Визг одновременный 5 человек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120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Звук в наушниках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Громкая музыка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110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Обычная беседа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Игра на пианино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750"/>
                        </a:spcAft>
                        <a:tabLst>
                          <a:tab pos="90170" algn="l"/>
                        </a:tabLs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73025" marR="73025" marT="0" marB="0">
                    <a:lnL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33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Шум в повседневной жизни.</a:t>
            </a:r>
            <a:endParaRPr lang="ru-RU" dirty="0"/>
          </a:p>
        </p:txBody>
      </p:sp>
      <p:pic>
        <p:nvPicPr>
          <p:cNvPr id="1027" name="Picture 3" descr="C:\Users\User\Desktop\IMG_13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988840"/>
            <a:ext cx="4320480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e2fc9031-91e5-4049-a9d1-fbcdf9fc36fb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032448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8726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617</TotalTime>
  <Words>712</Words>
  <Application>Microsoft Office PowerPoint</Application>
  <PresentationFormat>Экран (4:3)</PresentationFormat>
  <Paragraphs>124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Презентация PowerPoint</vt:lpstr>
      <vt:lpstr>Актуальность работы:</vt:lpstr>
      <vt:lpstr>Гипотеза</vt:lpstr>
      <vt:lpstr>Цель работы:</vt:lpstr>
      <vt:lpstr>Место исследования: МБОУ «СОШ с.Холоднородниковское» им.Б.И.Инамукова. </vt:lpstr>
      <vt:lpstr>Методы исследования</vt:lpstr>
      <vt:lpstr>Теоретическая часть. </vt:lpstr>
      <vt:lpstr>КРИТЕРИИ ШУМОВЫХ НОРМ.</vt:lpstr>
      <vt:lpstr>Шум в повседневной жизни.</vt:lpstr>
      <vt:lpstr>Практическая часть. Перемена начальных классов.</vt:lpstr>
      <vt:lpstr>Вестибюль школы.</vt:lpstr>
      <vt:lpstr>Урок физкультуры.</vt:lpstr>
      <vt:lpstr>СТОЛОВАЯ</vt:lpstr>
      <vt:lpstr>Перемена.</vt:lpstr>
      <vt:lpstr>УРОК ФИЗИКИ</vt:lpstr>
      <vt:lpstr>Презентация PowerPoint</vt:lpstr>
      <vt:lpstr> Анкетирование. </vt:lpstr>
      <vt:lpstr>Практическая значимость</vt:lpstr>
      <vt:lpstr>Предложенные рекомендации.</vt:lpstr>
      <vt:lpstr>Памятка для учащихся. </vt:lpstr>
      <vt:lpstr>Презентация PowerPoint</vt:lpstr>
      <vt:lpstr>Запомни!</vt:lpstr>
      <vt:lpstr>Список используемых источников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 Windows</cp:lastModifiedBy>
  <cp:revision>113</cp:revision>
  <dcterms:created xsi:type="dcterms:W3CDTF">2018-11-09T08:10:37Z</dcterms:created>
  <dcterms:modified xsi:type="dcterms:W3CDTF">2024-03-05T10:08:50Z</dcterms:modified>
</cp:coreProperties>
</file>