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76" r:id="rId11"/>
    <p:sldId id="268" r:id="rId12"/>
    <p:sldId id="269" r:id="rId13"/>
    <p:sldId id="270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" initials="k" lastIdx="1" clrIdx="0">
    <p:extLst>
      <p:ext uri="{19B8F6BF-5375-455C-9EA6-DF929625EA0E}">
        <p15:presenceInfo xmlns:p15="http://schemas.microsoft.com/office/powerpoint/2012/main" userId="fda871926bc78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3A79"/>
    <a:srgbClr val="817AB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5T15:51:26.78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917D-8E71-4D02-ACBA-B7E19F2D2FEE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92A6-DAB9-4ED9-8380-93831E59ED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5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454F-AEC2-4ACA-9FBA-4B1AC22D05CD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4ED5-CBBD-4D23-B9C5-FA548BB410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78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FB38-F0EA-4AFF-B317-9AB5F5F00718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1EA1E-A672-4979-AC46-CBE0D45C4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EA53-EC1C-40CB-8F3B-8DFE72666908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19CE7-BDF0-4F71-9BA8-B1845DAFAA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97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DEC4-A3D5-4BD6-807D-4E043B3F9526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A5929-4B13-4C9B-AE09-C164A38042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20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B4925-20F8-4DEE-8F6A-84EA73480EE8}" type="datetimeFigureOut">
              <a:rPr lang="ru-RU"/>
              <a:pPr>
                <a:defRPr/>
              </a:pPr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DDDE42FD-E41B-43C8-A45C-702A9BCC63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1" y="864296"/>
            <a:ext cx="6192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533A79"/>
                </a:solidFill>
                <a:latin typeface="+mn-lt"/>
              </a:rPr>
              <a:t>МДОУ детский сад комбинированного вида № 44 </a:t>
            </a:r>
            <a:r>
              <a:rPr lang="ru-RU" sz="2000" b="1" u="sng" dirty="0" smtClean="0">
                <a:solidFill>
                  <a:srgbClr val="533A79"/>
                </a:solidFill>
                <a:latin typeface="+mn-lt"/>
              </a:rPr>
              <a:t>«</a:t>
            </a:r>
            <a:r>
              <a:rPr lang="ru-RU" sz="2000" b="1" u="sng" dirty="0" err="1" smtClean="0">
                <a:solidFill>
                  <a:srgbClr val="533A79"/>
                </a:solidFill>
                <a:latin typeface="+mn-lt"/>
              </a:rPr>
              <a:t>Фиалочка</a:t>
            </a:r>
            <a:r>
              <a:rPr lang="ru-RU" sz="2000" b="1" u="sng" dirty="0" smtClean="0">
                <a:solidFill>
                  <a:srgbClr val="533A79"/>
                </a:solidFill>
                <a:latin typeface="+mn-lt"/>
              </a:rPr>
              <a:t>».</a:t>
            </a:r>
            <a:endParaRPr lang="ru-RU" sz="2000" b="1" u="sng" dirty="0">
              <a:solidFill>
                <a:srgbClr val="533A79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79488" y="1700809"/>
            <a:ext cx="475297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533A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«Речевой островок»</a:t>
            </a:r>
            <a:endParaRPr lang="ru-RU" sz="4000" b="1" dirty="0">
              <a:solidFill>
                <a:srgbClr val="533A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292494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533A79"/>
                </a:solidFill>
                <a:latin typeface="+mn-lt"/>
              </a:rPr>
              <a:t>Младшая группа № 5 </a:t>
            </a:r>
          </a:p>
          <a:p>
            <a:pPr algn="just"/>
            <a:r>
              <a:rPr lang="ru-RU" sz="2000" b="1" dirty="0" smtClean="0">
                <a:solidFill>
                  <a:srgbClr val="533A79"/>
                </a:solidFill>
                <a:latin typeface="+mn-lt"/>
              </a:rPr>
              <a:t>Подготовила воспитатель:</a:t>
            </a:r>
            <a:endParaRPr lang="ru-RU" sz="2000" b="1" dirty="0" smtClean="0">
              <a:solidFill>
                <a:srgbClr val="533A79"/>
              </a:solidFill>
              <a:latin typeface="+mn-lt"/>
            </a:endParaRPr>
          </a:p>
          <a:p>
            <a:pPr algn="just"/>
            <a:r>
              <a:rPr lang="ru-RU" sz="2000" b="1" dirty="0" smtClean="0">
                <a:solidFill>
                  <a:srgbClr val="533A79"/>
                </a:solidFill>
                <a:latin typeface="+mn-lt"/>
              </a:rPr>
              <a:t>Чижова И.В</a:t>
            </a:r>
            <a:r>
              <a:rPr lang="ru-RU" sz="2000" b="1" dirty="0" smtClean="0">
                <a:solidFill>
                  <a:srgbClr val="533A79"/>
                </a:solidFill>
                <a:latin typeface="+mn-lt"/>
              </a:rPr>
              <a:t>.</a:t>
            </a:r>
            <a:endParaRPr lang="ru-RU" sz="2000" b="1" dirty="0" smtClean="0">
              <a:solidFill>
                <a:srgbClr val="533A79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5915" y="530120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533A79"/>
                </a:solidFill>
                <a:latin typeface="+mn-lt"/>
              </a:rPr>
              <a:t>Вологда</a:t>
            </a:r>
          </a:p>
          <a:p>
            <a:pPr algn="just"/>
            <a:r>
              <a:rPr lang="ru-RU" sz="2000" dirty="0" smtClean="0">
                <a:solidFill>
                  <a:srgbClr val="533A79"/>
                </a:solidFill>
                <a:latin typeface="+mn-lt"/>
              </a:rPr>
              <a:t>   2024</a:t>
            </a:r>
            <a:endParaRPr lang="ru-RU" sz="2000" dirty="0">
              <a:solidFill>
                <a:srgbClr val="533A79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8.userapi.com/impg/CwrXjDTn66xVDxrheiycfnb8kqbFkfNTmlnpDQ/R7Cxq-qu6YM.jpg?size=1280x1248&amp;quality=95&amp;sign=e1f1b969ea056683e68a69eb7d4df92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5455" r="364" b="14545"/>
          <a:stretch/>
        </p:blipFill>
        <p:spPr bwMode="auto">
          <a:xfrm>
            <a:off x="107504" y="116632"/>
            <a:ext cx="4431260" cy="3456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100" name="Picture 4" descr="https://sun9-43.userapi.com/impg/eM6w_e5kBnc27Osuu8q4Qlma2zzvHAZo34B8dg/FtpGknweU-A.jpg?size=1280x876&amp;quality=95&amp;sign=ce236eafb29376cd42a1ca174f356fa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839990" cy="3312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8800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-Игры 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лексике и грамматике предметные картинки по лексическим темам</a:t>
            </a: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-Игры 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развитию связной речи (серии сюжетных картинок, </a:t>
            </a: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стихи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потешки</a:t>
            </a: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библиотека детских книг и др.)</a:t>
            </a:r>
          </a:p>
        </p:txBody>
      </p:sp>
      <p:pic>
        <p:nvPicPr>
          <p:cNvPr id="6146" name="Picture 2" descr="https://sun9-57.userapi.com/impg/E1dr_IOTUKIDCN5KWXMazvxjnsiLqLOfYjqhfg/8H3ilTGeFmg.jpg?size=810x1080&amp;quality=95&amp;sign=9f8573957bef6fe41a5944601524c7d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8" b="3339"/>
          <a:stretch/>
        </p:blipFill>
        <p:spPr bwMode="auto">
          <a:xfrm>
            <a:off x="107504" y="2348880"/>
            <a:ext cx="5286431" cy="41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041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5.userapi.com/impg/vBWGWi_ff0F9Rnxa1Zr8_WnjWmq6g9VGMKFlZg/1mRF85wbgqQ.jpg?size=810x1080&amp;quality=95&amp;sign=6a2ed84a016490817c03df85d8a4651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b="14103"/>
          <a:stretch/>
        </p:blipFill>
        <p:spPr bwMode="auto">
          <a:xfrm>
            <a:off x="179512" y="188640"/>
            <a:ext cx="4212468" cy="4104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https://sun9-37.userapi.com/impg/4FowQeL4k6XYGON3QFXBxxkC8-k784KnaSI8Ag/fwBHU1et37A.jpg?size=810x1080&amp;quality=95&amp;sign=246e602cd1ec948f4492d95b0f5ce214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 bwMode="auto">
          <a:xfrm>
            <a:off x="4932040" y="404664"/>
            <a:ext cx="3690526" cy="41247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625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36" y="103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Настольно-печатные дидактические игры для формирования и совершенствования грамматического строя речи</a:t>
            </a:r>
            <a:endParaRPr lang="ru-RU" sz="24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 descr="https://sun9-47.userapi.com/impg/0d6ka4JLXQULRqEnBhEOwb7yoAC9Kan60jOOOQ/MD5_G1Q0XqU.jpg?size=1280x1153&amp;quality=95&amp;sign=3af364cffe79a40590a4a97d093019f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1305"/>
            <a:ext cx="3888432" cy="35026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46" name="Picture 2" descr="https://sun9-47.userapi.com/impg/Uu_aATS4Dw8zx5dfj1cz7MbHl0xigE54XnSv-g/rBJ-y56FBvk.jpg?size=875x1080&amp;quality=95&amp;sign=e20cccc2e76ba4b6eb3efe0ad077a15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64283"/>
            <a:ext cx="2741971" cy="3384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50" name="Picture 6" descr="https://sun9-70.userapi.com/impg/uucuJWxVb0lWSHToSn35PONLNyZqgL_TMnG29Q/B1oF4bif6Kc.jpg?size=907x1080&amp;quality=95&amp;sign=9d7b00f24e3d7f9c354a3fa9bbd4958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12976"/>
            <a:ext cx="2781776" cy="3312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71860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8072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Речевой островок группы № 5</a:t>
            </a:r>
            <a:br>
              <a:rPr lang="ru-R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4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Речевичок</a:t>
            </a:r>
            <a:r>
              <a:rPr lang="ru-RU" sz="4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40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 descr="https://sun9-39.userapi.com/impg/lafcvjnxSGo5o7JFVUKGCAfUHoh4nFjQs6OPAg/lnrSspxfn5A.jpg?size=810x1080&amp;quality=95&amp;sign=42f7b911f9677b314f202d065458b1f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07423" cy="50765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4" name="Picture 6" descr="https://sun9-57.userapi.com/impg/E1dr_IOTUKIDCN5KWXMazvxjnsiLqLOfYjqhfg/8H3ilTGeFmg.jpg?size=810x1080&amp;quality=95&amp;sign=9f8573957bef6fe41a5944601524c7d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9" b="2807"/>
          <a:stretch/>
        </p:blipFill>
        <p:spPr bwMode="auto">
          <a:xfrm>
            <a:off x="4572000" y="1412776"/>
            <a:ext cx="4114800" cy="32272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9312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632848" cy="43651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организации речевого уголка необходимо соблюдать следующие требования: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ru-RU" sz="20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Дидактическое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оснащение должно соответствовать структуре речевых нарушений детей, их индивидуальным и возрастным особенностям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Речевой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уголок 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желательно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разместить рядом с книжным уголком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Оформление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уголка должно быть эстетичным, привлекательным для детей, и вызывать стремление к самостоятельной деятельности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Игровой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материал должен быть доступным для ребенка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Не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следует перегружать уголок оборудованием.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04490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90761"/>
            <a:ext cx="496855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36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12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7295" y="692696"/>
            <a:ext cx="9089410" cy="164219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Младший возраст является наиболее важным </a:t>
            </a:r>
            <a:r>
              <a:rPr lang="ru-RU" sz="20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сензитивным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 периодом в развитии речи. Недостатки в речевом развитии в младшем возрасте влекут за собой отставание в развитии ребёнка в целом. Поэтому важно с раннего возраста начинать работу по развитию речевой активности детей, стимулировать ее развитие.</a:t>
            </a:r>
            <a:endParaRPr lang="ru-RU" altLang="ru-RU" sz="2000" b="1" dirty="0" smtClean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1880" y="2564904"/>
            <a:ext cx="7973793" cy="360040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Речевой уголок предполагает проведение индивидуальных занятий и является одним из центров самостоятельной деятельности детей. </a:t>
            </a:r>
          </a:p>
          <a:p>
            <a:pPr algn="just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Times New Roman" pitchFamily="18" charset="0"/>
              </a:rPr>
              <a:t>Цель создания уголка речевого развития — оптимальная организация развивающей среды для совершенствования речевых способностей воспитанников.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Педагогическая работа с </a:t>
            </a:r>
            <a:r>
              <a:rPr lang="ru-RU" sz="28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детьми в </a:t>
            </a:r>
            <a:r>
              <a:rPr lang="ru-RU" sz="2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младших группах:</a:t>
            </a:r>
            <a:br>
              <a:rPr lang="ru-RU" sz="2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-воспитание правильного физиологического дыхания;</a:t>
            </a:r>
            <a:b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-уточнение произношения гласных и некоторых согласных звуков;</a:t>
            </a:r>
            <a:b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-уточнение произношения в звукоподражаниях;</a:t>
            </a:r>
            <a:b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-систематическое </a:t>
            </a: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проведение упражнений артикуляционной гимнастики;</a:t>
            </a:r>
            <a:b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-развитие </a:t>
            </a: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мелкой моторики рук через специальные игровые упражнения.</a:t>
            </a:r>
            <a:endParaRPr lang="ru-RU" sz="28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Дидактический материал в речевом уголке: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Материал по развитию артикуляционной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моторики (предметные картинки-опоры; артикуляционная гимнастика в стихах и картинках)</a:t>
            </a:r>
          </a:p>
        </p:txBody>
      </p:sp>
      <p:pic>
        <p:nvPicPr>
          <p:cNvPr id="3" name="Picture 2" descr="https://sun9-44.userapi.com/impg/pqzK7H9YXXf7W4GZb6VbUrbuVvqgfvIFbS9T3g/sPG70ewBFcw.jpg?size=810x1080&amp;quality=95&amp;sign=1d08de5e17eacf1947be18f9652c31e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10345"/>
          <a:stretch/>
        </p:blipFill>
        <p:spPr bwMode="auto">
          <a:xfrm>
            <a:off x="107504" y="2780928"/>
            <a:ext cx="3320289" cy="3816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Picture 2" descr="https://sun9-27.userapi.com/impg/Kijm7qhzoAl6D_mrl3lCTHn_OK9-WeTvOYBT2A/yVZTtVEhcsI.jpg?size=1280x960&amp;quality=95&amp;sign=7106b4769a1f32dc4c3a89e59601aab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1652" y="1870028"/>
            <a:ext cx="4193635" cy="31452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4" name="Picture 2" descr="https://sun9-73.userapi.com/impg/26bi2QF41WuHkQ_juER_CVfu1vRp8i5AQZtQrg/EQN607HwPcM.jpg?size=1280x960&amp;quality=95&amp;sign=a4bba6966165851a0b99b16e05410f1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8104" y="3284984"/>
            <a:ext cx="4032448" cy="3024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особия для развития дыхания (разноцветные шарики, султанчики, вертушки, ленточки.)</a:t>
            </a:r>
            <a:endParaRPr lang="ru-RU" sz="28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https://sun9-58.userapi.com/impg/SIzDJ1Hdj5TlJ9xzyOJ4J4H2ACXFXBZojZx4LA/KtctDwN5G9c.jpg?size=810x1080&amp;quality=95&amp;sign=590efaad19ed9721dc09adfef27616c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0" b="48214"/>
          <a:stretch/>
        </p:blipFill>
        <p:spPr bwMode="auto">
          <a:xfrm>
            <a:off x="251521" y="977802"/>
            <a:ext cx="4141922" cy="3387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https://www.maam.ru/upload/blogs/detsad-336818-15578078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/>
        </p:blipFill>
        <p:spPr bwMode="auto">
          <a:xfrm>
            <a:off x="5004048" y="2996952"/>
            <a:ext cx="4032448" cy="3462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особия 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развития мелкой моторики </a:t>
            </a:r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(мячики</a:t>
            </a:r>
            <a:r>
              <a:rPr lang="ru-RU" sz="28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тактильные дощечки, прищепки, трафареты, пальчиковые игры)</a:t>
            </a:r>
          </a:p>
        </p:txBody>
      </p:sp>
      <p:pic>
        <p:nvPicPr>
          <p:cNvPr id="3074" name="Picture 2" descr="https://sun9-41.userapi.com/impg/t0xlPMiHNsUzgGIlogAmis_7scKOnzucP2H2iw/O27Qx4xr7Ow.jpg?size=960x1075&amp;quality=95&amp;sign=6659761c5418bcfeebea56889e833c8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8899"/>
            <a:ext cx="3795921" cy="4250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https://sun9-54.userapi.com/impg/F1hY--q0Uh8boKWK22bqwbBwbzj07qxa7zOX0w/Ut_WfFP8THE.jpg?size=1280x832&amp;quality=95&amp;sign=067bda03b9712dbdae0de6e71b6f752c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0"/>
          <a:stretch/>
        </p:blipFill>
        <p:spPr bwMode="auto">
          <a:xfrm>
            <a:off x="3347864" y="1340769"/>
            <a:ext cx="5668056" cy="20882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122" name="Picture 2" descr="https://sun9-20.userapi.com/impg/9084uZfVHCnheY-rU5d9onydOs71daUuFvVwZQ/7e6qL5moHC8.jpg?size=810x1080&amp;quality=95&amp;sign=5f85ce0324ec4cfd74ffc5c8a8ab11f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48" y="3565695"/>
            <a:ext cx="2409024" cy="3212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124" name="Picture 4" descr="https://sun9-64.userapi.com/impg/PA5su50wb9mwS0hBCIMzt9VnDwwYyNhByCbimg/NTSfISngYfI.jpg?size=832x1080&amp;quality=95&amp;sign=9f1e77d9cce03331ead82245f4db90b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95" y="3609480"/>
            <a:ext cx="2440725" cy="3168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5368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Материал </a:t>
            </a: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звукоподражанию (шумовые инструменты, детские музыкальные инструменты:</a:t>
            </a:r>
            <a: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барабаны, дудочка, бубен, трещотка, колокольчики, погремушки, книга с музыкальным сопровождением)</a:t>
            </a:r>
          </a:p>
        </p:txBody>
      </p:sp>
      <p:pic>
        <p:nvPicPr>
          <p:cNvPr id="4098" name="Picture 2" descr="https://sun9-48.userapi.com/impg/oIySnsqGtNCasaiKmEe4d-dPZ65dMRV9UCqM2A/CGf0SSIKVLQ.jpg?size=960x1021&amp;quality=95&amp;sign=e093613218bdc7b1f8f0e29a53752eb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24" y="1412776"/>
            <a:ext cx="4064151" cy="43223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2622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8" y="188640"/>
            <a:ext cx="9144000" cy="864096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Театрализованный уголок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ru-RU" sz="2400" dirty="0" smtClean="0">
                <a:cs typeface="Times New Roman" pitchFamily="18" charset="0"/>
              </a:rPr>
              <a:t>Задачи – формировать интерес к театрально-игровой деятельности; учить детей принимать участие в простой инсценировке знакомой сказки; эмоционально передавать поведение героев; развивать у детей речевую активность, пассивный и активный словарь, слуховое и зрительное внимание, мышление, воображение, творческие способности; создавать условия для развития  коммуникативных навыков через разнообразные виды детской деятельности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947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57.userapi.com/impg/ENr29EA4W2eSGchk8yARvFV_44D-LzYSx-SpeA/xFlMFz6bHas.jpg?size=1054x1080&amp;quality=95&amp;sign=8fba6964e0c96e69665030e409ce46f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9" y="203951"/>
            <a:ext cx="4427291" cy="4536504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122" name="Picture 2" descr="https://sun9-39.userapi.com/impg/mdXiHHBw6JmJLu4kHJb7croBi7Ttm3yb8LowLQ/AomNb7IYy7A.jpg?size=810x1080&amp;quality=95&amp;sign=ff9aa8529a635a1744ecf8f50638c40d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3"/>
          <a:stretch/>
        </p:blipFill>
        <p:spPr bwMode="auto">
          <a:xfrm>
            <a:off x="5292080" y="203951"/>
            <a:ext cx="3701824" cy="4185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0085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125</TotalTime>
  <Words>208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Тема Office</vt:lpstr>
      <vt:lpstr>Презентация PowerPoint</vt:lpstr>
      <vt:lpstr>Младший возраст является наиболее важным сензитивным периодом в развитии речи. Недостатки в речевом развитии в младшем возрасте влекут за собой отставание в развитии ребёнка в целом. Поэтому важно с раннего возраста начинать работу по развитию речевой активности детей, стимулировать ее развитие.</vt:lpstr>
      <vt:lpstr>Презентация PowerPoint</vt:lpstr>
      <vt:lpstr>Презентация PowerPoint</vt:lpstr>
      <vt:lpstr>Презентация PowerPoint</vt:lpstr>
      <vt:lpstr>Пособия для развития мелкой моторики (мячики, тактильные дощечки, прищепки, трафареты, пальчиковые игры)</vt:lpstr>
      <vt:lpstr>Презентация PowerPoint</vt:lpstr>
      <vt:lpstr>Театрализованный уголок  </vt:lpstr>
      <vt:lpstr>Презентация PowerPoint</vt:lpstr>
      <vt:lpstr>Презентация PowerPoint</vt:lpstr>
      <vt:lpstr>-Игры по лексике и грамматике предметные картинки по лексическим темам -Игры по развитию связной речи (серии сюжетных картинок, стихи, потешки, библиотека детских книг и др.)</vt:lpstr>
      <vt:lpstr>Презентация PowerPoint</vt:lpstr>
      <vt:lpstr>Презентация PowerPoint</vt:lpstr>
      <vt:lpstr>Речевой островок группы № 5 «Речевичок»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</dc:creator>
  <cp:lastModifiedBy>kris</cp:lastModifiedBy>
  <cp:revision>15</cp:revision>
  <dcterms:created xsi:type="dcterms:W3CDTF">2024-01-15T11:59:32Z</dcterms:created>
  <dcterms:modified xsi:type="dcterms:W3CDTF">2024-02-12T12:54:58Z</dcterms:modified>
</cp:coreProperties>
</file>