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00" r:id="rId3"/>
    <p:sldId id="261" r:id="rId4"/>
    <p:sldId id="275" r:id="rId5"/>
    <p:sldId id="262" r:id="rId6"/>
    <p:sldId id="263" r:id="rId7"/>
    <p:sldId id="268" r:id="rId8"/>
    <p:sldId id="282" r:id="rId9"/>
    <p:sldId id="276" r:id="rId10"/>
    <p:sldId id="283" r:id="rId11"/>
    <p:sldId id="289" r:id="rId12"/>
    <p:sldId id="299" r:id="rId13"/>
    <p:sldId id="301" r:id="rId14"/>
    <p:sldId id="302" r:id="rId15"/>
    <p:sldId id="303" r:id="rId16"/>
    <p:sldId id="304" r:id="rId17"/>
    <p:sldId id="305" r:id="rId18"/>
    <p:sldId id="308" r:id="rId19"/>
    <p:sldId id="320" r:id="rId20"/>
    <p:sldId id="306" r:id="rId21"/>
    <p:sldId id="307" r:id="rId22"/>
    <p:sldId id="319" r:id="rId23"/>
    <p:sldId id="309" r:id="rId24"/>
    <p:sldId id="310" r:id="rId25"/>
    <p:sldId id="311" r:id="rId26"/>
    <p:sldId id="312" r:id="rId27"/>
    <p:sldId id="313" r:id="rId28"/>
    <p:sldId id="314" r:id="rId29"/>
    <p:sldId id="321" r:id="rId30"/>
    <p:sldId id="322" r:id="rId31"/>
    <p:sldId id="323" r:id="rId32"/>
    <p:sldId id="324" r:id="rId33"/>
    <p:sldId id="326" r:id="rId34"/>
    <p:sldId id="325" r:id="rId35"/>
    <p:sldId id="315" r:id="rId36"/>
    <p:sldId id="316" r:id="rId37"/>
    <p:sldId id="317" r:id="rId38"/>
    <p:sldId id="318" r:id="rId39"/>
    <p:sldId id="328" r:id="rId40"/>
    <p:sldId id="327" r:id="rId4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727"/>
    <a:srgbClr val="224A42"/>
    <a:srgbClr val="224A35"/>
    <a:srgbClr val="324D1F"/>
    <a:srgbClr val="336600"/>
    <a:srgbClr val="30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86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68916-47C2-4E22-B4CA-D360F2EA38B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ru-RU"/>
        </a:p>
      </dgm:t>
    </dgm:pt>
    <dgm:pt modelId="{B57CAB9E-8076-4436-821B-B7FD4C8CBA9E}">
      <dgm:prSet phldrT="[Текст]" custT="1"/>
      <dgm:spPr/>
      <dgm:t>
        <a:bodyPr/>
        <a:lstStyle/>
        <a:p>
          <a:r>
            <a:rPr lang="ru-RU" sz="3200" dirty="0"/>
            <a:t>1</a:t>
          </a:r>
        </a:p>
      </dgm:t>
    </dgm:pt>
    <dgm:pt modelId="{E370BDD8-D4C2-491C-A75E-61378EF44E5D}" type="parTrans" cxnId="{1C4C2C64-4A0F-407D-854E-DE43A59F375E}">
      <dgm:prSet/>
      <dgm:spPr/>
      <dgm:t>
        <a:bodyPr/>
        <a:lstStyle/>
        <a:p>
          <a:endParaRPr lang="ru-RU" sz="1600"/>
        </a:p>
      </dgm:t>
    </dgm:pt>
    <dgm:pt modelId="{3FE736D1-6307-47A7-89E6-513003A4B32E}" type="sibTrans" cxnId="{1C4C2C64-4A0F-407D-854E-DE43A59F375E}">
      <dgm:prSet/>
      <dgm:spPr/>
      <dgm:t>
        <a:bodyPr/>
        <a:lstStyle/>
        <a:p>
          <a:endParaRPr lang="ru-RU" sz="1600"/>
        </a:p>
      </dgm:t>
    </dgm:pt>
    <dgm:pt modelId="{ED5BD0EC-065D-4D7B-836E-4C649DA0EA1C}">
      <dgm:prSet phldrT="[Текст]" custT="1"/>
      <dgm:spPr/>
      <dgm:t>
        <a:bodyPr/>
        <a:lstStyle/>
        <a:p>
          <a:endParaRPr lang="ru-RU" sz="1600" dirty="0"/>
        </a:p>
      </dgm:t>
    </dgm:pt>
    <dgm:pt modelId="{637F0FD1-21D9-4B2B-950B-D758474E09A6}" type="parTrans" cxnId="{704A49BF-47D5-488A-8E0F-A35CEE2C9320}">
      <dgm:prSet/>
      <dgm:spPr/>
      <dgm:t>
        <a:bodyPr/>
        <a:lstStyle/>
        <a:p>
          <a:endParaRPr lang="ru-RU" sz="1600"/>
        </a:p>
      </dgm:t>
    </dgm:pt>
    <dgm:pt modelId="{C04121E6-06EA-4294-A06D-C19F6D84B88B}" type="sibTrans" cxnId="{704A49BF-47D5-488A-8E0F-A35CEE2C9320}">
      <dgm:prSet/>
      <dgm:spPr/>
      <dgm:t>
        <a:bodyPr/>
        <a:lstStyle/>
        <a:p>
          <a:endParaRPr lang="ru-RU" sz="1600"/>
        </a:p>
      </dgm:t>
    </dgm:pt>
    <dgm:pt modelId="{FBEEDC58-4B87-4278-896A-A3471CC90529}">
      <dgm:prSet phldrT="[Текст]" custT="1"/>
      <dgm:spPr/>
      <dgm:t>
        <a:bodyPr/>
        <a:lstStyle/>
        <a:p>
          <a:r>
            <a:rPr lang="ru-RU" sz="3600" dirty="0"/>
            <a:t>2</a:t>
          </a:r>
        </a:p>
      </dgm:t>
    </dgm:pt>
    <dgm:pt modelId="{A7CAF7C1-27A4-481D-AF49-C6EB47C0E56A}" type="parTrans" cxnId="{89B75EE0-7362-4775-BDE9-3CFEDF4D5C91}">
      <dgm:prSet/>
      <dgm:spPr/>
      <dgm:t>
        <a:bodyPr/>
        <a:lstStyle/>
        <a:p>
          <a:endParaRPr lang="ru-RU" sz="1600"/>
        </a:p>
      </dgm:t>
    </dgm:pt>
    <dgm:pt modelId="{2682471F-AB03-4E1E-8778-EB181CD08465}" type="sibTrans" cxnId="{89B75EE0-7362-4775-BDE9-3CFEDF4D5C91}">
      <dgm:prSet/>
      <dgm:spPr/>
      <dgm:t>
        <a:bodyPr/>
        <a:lstStyle/>
        <a:p>
          <a:endParaRPr lang="ru-RU" sz="1600"/>
        </a:p>
      </dgm:t>
    </dgm:pt>
    <dgm:pt modelId="{968D188E-8E72-4918-ADF1-30C370F0EBD8}">
      <dgm:prSet phldrT="[Текст]" custT="1"/>
      <dgm:spPr/>
      <dgm:t>
        <a:bodyPr/>
        <a:lstStyle/>
        <a:p>
          <a:r>
            <a:rPr lang="ru-RU" sz="1800" b="1" dirty="0"/>
            <a:t>Высшие документы государства: </a:t>
          </a:r>
          <a:r>
            <a:rPr lang="ru-RU" sz="1800" dirty="0"/>
            <a:t>Конституция </a:t>
          </a:r>
          <a:r>
            <a:rPr lang="ru-RU" sz="1800" dirty="0" smtClean="0"/>
            <a:t>Российской </a:t>
          </a:r>
          <a:r>
            <a:rPr lang="ru-RU" sz="1800" dirty="0"/>
            <a:t>Федерации; Указ Президента Российской Федерации; Закон Российской Федерации; Федеральный закон, Устав Красноярского края и др.</a:t>
          </a:r>
        </a:p>
      </dgm:t>
    </dgm:pt>
    <dgm:pt modelId="{8C1F0816-CF59-4F0E-9230-34C0C6769F73}" type="parTrans" cxnId="{096BD233-36BC-4C0E-B5F2-08B3F2B77E0C}">
      <dgm:prSet/>
      <dgm:spPr/>
      <dgm:t>
        <a:bodyPr/>
        <a:lstStyle/>
        <a:p>
          <a:endParaRPr lang="ru-RU" sz="1600"/>
        </a:p>
      </dgm:t>
    </dgm:pt>
    <dgm:pt modelId="{02E2F4A5-3BB7-422B-A488-218C14F9F848}" type="sibTrans" cxnId="{096BD233-36BC-4C0E-B5F2-08B3F2B77E0C}">
      <dgm:prSet/>
      <dgm:spPr/>
      <dgm:t>
        <a:bodyPr/>
        <a:lstStyle/>
        <a:p>
          <a:endParaRPr lang="ru-RU" sz="1600"/>
        </a:p>
      </dgm:t>
    </dgm:pt>
    <dgm:pt modelId="{7200600F-44EF-4D3E-8498-00751854DAD4}">
      <dgm:prSet phldrT="[Текст]" custT="1"/>
      <dgm:spPr/>
      <dgm:t>
        <a:bodyPr/>
        <a:lstStyle/>
        <a:p>
          <a:r>
            <a:rPr lang="ru-RU" sz="3200" dirty="0"/>
            <a:t>3</a:t>
          </a:r>
        </a:p>
      </dgm:t>
    </dgm:pt>
    <dgm:pt modelId="{D2E11302-BD8F-4E75-B19E-336DB8E9ABCB}" type="parTrans" cxnId="{E9D974A1-EF39-4621-8B22-5C88953AC2D3}">
      <dgm:prSet/>
      <dgm:spPr/>
      <dgm:t>
        <a:bodyPr/>
        <a:lstStyle/>
        <a:p>
          <a:endParaRPr lang="ru-RU" sz="1600"/>
        </a:p>
      </dgm:t>
    </dgm:pt>
    <dgm:pt modelId="{59717834-8EBD-4168-94D6-AC741147AD7F}" type="sibTrans" cxnId="{E9D974A1-EF39-4621-8B22-5C88953AC2D3}">
      <dgm:prSet/>
      <dgm:spPr/>
      <dgm:t>
        <a:bodyPr/>
        <a:lstStyle/>
        <a:p>
          <a:endParaRPr lang="ru-RU" sz="1600"/>
        </a:p>
      </dgm:t>
    </dgm:pt>
    <dgm:pt modelId="{8C92D662-060C-4B22-8807-4398D5CE5286}">
      <dgm:prSet phldrT="[Текст]" custT="1"/>
      <dgm:spPr/>
      <dgm:t>
        <a:bodyPr/>
        <a:lstStyle/>
        <a:p>
          <a:endParaRPr lang="ru-RU" sz="1800" dirty="0"/>
        </a:p>
      </dgm:t>
    </dgm:pt>
    <dgm:pt modelId="{1926BE34-E353-47EF-B03D-04B8296FDCA8}" type="parTrans" cxnId="{5246080A-B606-404B-8D8E-78B3A26458E4}">
      <dgm:prSet/>
      <dgm:spPr/>
      <dgm:t>
        <a:bodyPr/>
        <a:lstStyle/>
        <a:p>
          <a:endParaRPr lang="ru-RU" sz="1600"/>
        </a:p>
      </dgm:t>
    </dgm:pt>
    <dgm:pt modelId="{1E9FFB22-DFB8-47E4-AAC7-F58FBE9CFB56}" type="sibTrans" cxnId="{5246080A-B606-404B-8D8E-78B3A26458E4}">
      <dgm:prSet/>
      <dgm:spPr/>
      <dgm:t>
        <a:bodyPr/>
        <a:lstStyle/>
        <a:p>
          <a:endParaRPr lang="ru-RU" sz="1600"/>
        </a:p>
      </dgm:t>
    </dgm:pt>
    <dgm:pt modelId="{AB0D1814-728A-4575-B886-59FC06E1871D}">
      <dgm:prSet custT="1"/>
      <dgm:spPr/>
      <dgm:t>
        <a:bodyPr/>
        <a:lstStyle/>
        <a:p>
          <a:r>
            <a:rPr lang="ru-RU" sz="1600" b="1" dirty="0"/>
            <a:t>Высшие руководящие должности государства: </a:t>
          </a:r>
          <a:r>
            <a:rPr lang="ru-RU" sz="1600" dirty="0"/>
            <a:t>Президент Российской Федерации; Председатель Совета Федерации Федерального Собрания Российской Федерации; Руководитель Аппарата Государственной Думы; Председатель Правительства Российской Федерации; Министр юстиции Российской Феде-рации; Президент Республики Татарстан. Однако со строчной буквы пишутся: губернатор, мэр, глава администрации Красноярского края.</a:t>
          </a:r>
        </a:p>
      </dgm:t>
    </dgm:pt>
    <dgm:pt modelId="{D3A755D7-2F2D-4EFF-A9E2-D88A86DD8091}" type="parTrans" cxnId="{58315056-8E1C-4719-9400-B1FD3AD2DB0D}">
      <dgm:prSet/>
      <dgm:spPr/>
      <dgm:t>
        <a:bodyPr/>
        <a:lstStyle/>
        <a:p>
          <a:endParaRPr lang="ru-RU" sz="1600"/>
        </a:p>
      </dgm:t>
    </dgm:pt>
    <dgm:pt modelId="{C677D215-CD84-4676-B73A-9DDB38093434}" type="sibTrans" cxnId="{58315056-8E1C-4719-9400-B1FD3AD2DB0D}">
      <dgm:prSet/>
      <dgm:spPr/>
      <dgm:t>
        <a:bodyPr/>
        <a:lstStyle/>
        <a:p>
          <a:endParaRPr lang="ru-RU" sz="1600"/>
        </a:p>
      </dgm:t>
    </dgm:pt>
    <dgm:pt modelId="{637DAD4F-83CB-41F6-8B37-228C78F45713}">
      <dgm:prSet custT="1"/>
      <dgm:spPr/>
      <dgm:t>
        <a:bodyPr/>
        <a:lstStyle/>
        <a:p>
          <a:r>
            <a:rPr lang="ru-RU" sz="1800" b="1" dirty="0"/>
            <a:t>Высшие органы государственной власти: </a:t>
          </a:r>
          <a:r>
            <a:rPr lang="ru-RU" sz="1800" dirty="0"/>
            <a:t>Совет </a:t>
          </a:r>
          <a:r>
            <a:rPr lang="ru-RU" sz="1800" dirty="0" smtClean="0"/>
            <a:t>Федерации</a:t>
          </a:r>
          <a:r>
            <a:rPr lang="ru-RU" sz="1800" dirty="0"/>
            <a:t>; Государственная Дума; Совет Безопасности Российской Федерации и др.</a:t>
          </a:r>
        </a:p>
      </dgm:t>
    </dgm:pt>
    <dgm:pt modelId="{78B84848-129E-43B6-85FC-61730AC012E4}" type="parTrans" cxnId="{60B6F650-CF5A-4B8B-ADFF-A4FAC3E21EB3}">
      <dgm:prSet/>
      <dgm:spPr/>
      <dgm:t>
        <a:bodyPr/>
        <a:lstStyle/>
        <a:p>
          <a:endParaRPr lang="ru-RU" sz="1600"/>
        </a:p>
      </dgm:t>
    </dgm:pt>
    <dgm:pt modelId="{156A3714-FB22-4B7A-AB55-FA8D7D6B15CE}" type="sibTrans" cxnId="{60B6F650-CF5A-4B8B-ADFF-A4FAC3E21EB3}">
      <dgm:prSet/>
      <dgm:spPr/>
      <dgm:t>
        <a:bodyPr/>
        <a:lstStyle/>
        <a:p>
          <a:endParaRPr lang="ru-RU" sz="1600"/>
        </a:p>
      </dgm:t>
    </dgm:pt>
    <dgm:pt modelId="{E9844D8D-E761-4B18-B416-9B7BF12AFACD}" type="pres">
      <dgm:prSet presAssocID="{E2C68916-47C2-4E22-B4CA-D360F2EA38B9}" presName="linearFlow" presStyleCnt="0">
        <dgm:presLayoutVars>
          <dgm:dir/>
          <dgm:animLvl val="lvl"/>
          <dgm:resizeHandles val="exact"/>
        </dgm:presLayoutVars>
      </dgm:prSet>
      <dgm:spPr/>
      <dgm:t>
        <a:bodyPr/>
        <a:lstStyle/>
        <a:p>
          <a:endParaRPr lang="ru-RU"/>
        </a:p>
      </dgm:t>
    </dgm:pt>
    <dgm:pt modelId="{A0F215F4-D51D-4CAE-A186-B6D182ABEABD}" type="pres">
      <dgm:prSet presAssocID="{B57CAB9E-8076-4436-821B-B7FD4C8CBA9E}" presName="composite" presStyleCnt="0"/>
      <dgm:spPr/>
    </dgm:pt>
    <dgm:pt modelId="{44983BE9-7B1B-4CBD-943D-8F4F4477546E}" type="pres">
      <dgm:prSet presAssocID="{B57CAB9E-8076-4436-821B-B7FD4C8CBA9E}" presName="parentText" presStyleLbl="alignNode1" presStyleIdx="0" presStyleCnt="3">
        <dgm:presLayoutVars>
          <dgm:chMax val="1"/>
          <dgm:bulletEnabled val="1"/>
        </dgm:presLayoutVars>
      </dgm:prSet>
      <dgm:spPr/>
      <dgm:t>
        <a:bodyPr/>
        <a:lstStyle/>
        <a:p>
          <a:endParaRPr lang="ru-RU"/>
        </a:p>
      </dgm:t>
    </dgm:pt>
    <dgm:pt modelId="{58B12E34-ACC0-4829-B591-183974871367}" type="pres">
      <dgm:prSet presAssocID="{B57CAB9E-8076-4436-821B-B7FD4C8CBA9E}" presName="descendantText" presStyleLbl="alignAcc1" presStyleIdx="0" presStyleCnt="3" custScaleX="97708" custScaleY="128804">
        <dgm:presLayoutVars>
          <dgm:bulletEnabled val="1"/>
        </dgm:presLayoutVars>
      </dgm:prSet>
      <dgm:spPr/>
      <dgm:t>
        <a:bodyPr/>
        <a:lstStyle/>
        <a:p>
          <a:endParaRPr lang="ru-RU"/>
        </a:p>
      </dgm:t>
    </dgm:pt>
    <dgm:pt modelId="{7E019ECA-3C8C-4E2C-98D8-AA1EB666E577}" type="pres">
      <dgm:prSet presAssocID="{3FE736D1-6307-47A7-89E6-513003A4B32E}" presName="sp" presStyleCnt="0"/>
      <dgm:spPr/>
    </dgm:pt>
    <dgm:pt modelId="{2A1481D5-EF8B-41A4-B227-D9BBAC4F2216}" type="pres">
      <dgm:prSet presAssocID="{FBEEDC58-4B87-4278-896A-A3471CC90529}" presName="composite" presStyleCnt="0"/>
      <dgm:spPr/>
    </dgm:pt>
    <dgm:pt modelId="{6E201715-94CD-4A92-9BDF-AE743DB9C6BE}" type="pres">
      <dgm:prSet presAssocID="{FBEEDC58-4B87-4278-896A-A3471CC90529}" presName="parentText" presStyleLbl="alignNode1" presStyleIdx="1" presStyleCnt="3">
        <dgm:presLayoutVars>
          <dgm:chMax val="1"/>
          <dgm:bulletEnabled val="1"/>
        </dgm:presLayoutVars>
      </dgm:prSet>
      <dgm:spPr/>
      <dgm:t>
        <a:bodyPr/>
        <a:lstStyle/>
        <a:p>
          <a:endParaRPr lang="ru-RU"/>
        </a:p>
      </dgm:t>
    </dgm:pt>
    <dgm:pt modelId="{A6092223-FC60-47B7-AFA8-7A074D7D1EBD}" type="pres">
      <dgm:prSet presAssocID="{FBEEDC58-4B87-4278-896A-A3471CC90529}" presName="descendantText" presStyleLbl="alignAcc1" presStyleIdx="1" presStyleCnt="3">
        <dgm:presLayoutVars>
          <dgm:bulletEnabled val="1"/>
        </dgm:presLayoutVars>
      </dgm:prSet>
      <dgm:spPr/>
      <dgm:t>
        <a:bodyPr/>
        <a:lstStyle/>
        <a:p>
          <a:endParaRPr lang="ru-RU"/>
        </a:p>
      </dgm:t>
    </dgm:pt>
    <dgm:pt modelId="{B770785A-ECAB-400B-BB85-230E2205D7A5}" type="pres">
      <dgm:prSet presAssocID="{2682471F-AB03-4E1E-8778-EB181CD08465}" presName="sp" presStyleCnt="0"/>
      <dgm:spPr/>
    </dgm:pt>
    <dgm:pt modelId="{FB61348D-E49C-46A6-AD55-DD9E1F4AE747}" type="pres">
      <dgm:prSet presAssocID="{7200600F-44EF-4D3E-8498-00751854DAD4}" presName="composite" presStyleCnt="0"/>
      <dgm:spPr/>
    </dgm:pt>
    <dgm:pt modelId="{E74CF841-64E8-48E0-93E1-AD9BD8AAC103}" type="pres">
      <dgm:prSet presAssocID="{7200600F-44EF-4D3E-8498-00751854DAD4}" presName="parentText" presStyleLbl="alignNode1" presStyleIdx="2" presStyleCnt="3">
        <dgm:presLayoutVars>
          <dgm:chMax val="1"/>
          <dgm:bulletEnabled val="1"/>
        </dgm:presLayoutVars>
      </dgm:prSet>
      <dgm:spPr/>
      <dgm:t>
        <a:bodyPr/>
        <a:lstStyle/>
        <a:p>
          <a:endParaRPr lang="ru-RU"/>
        </a:p>
      </dgm:t>
    </dgm:pt>
    <dgm:pt modelId="{7665E29A-77F8-4D6C-AFAB-9C9317311D08}" type="pres">
      <dgm:prSet presAssocID="{7200600F-44EF-4D3E-8498-00751854DAD4}" presName="descendantText" presStyleLbl="alignAcc1" presStyleIdx="2" presStyleCnt="3">
        <dgm:presLayoutVars>
          <dgm:bulletEnabled val="1"/>
        </dgm:presLayoutVars>
      </dgm:prSet>
      <dgm:spPr/>
      <dgm:t>
        <a:bodyPr/>
        <a:lstStyle/>
        <a:p>
          <a:endParaRPr lang="ru-RU"/>
        </a:p>
      </dgm:t>
    </dgm:pt>
  </dgm:ptLst>
  <dgm:cxnLst>
    <dgm:cxn modelId="{704A49BF-47D5-488A-8E0F-A35CEE2C9320}" srcId="{B57CAB9E-8076-4436-821B-B7FD4C8CBA9E}" destId="{ED5BD0EC-065D-4D7B-836E-4C649DA0EA1C}" srcOrd="0" destOrd="0" parTransId="{637F0FD1-21D9-4B2B-950B-D758474E09A6}" sibTransId="{C04121E6-06EA-4294-A06D-C19F6D84B88B}"/>
    <dgm:cxn modelId="{5246080A-B606-404B-8D8E-78B3A26458E4}" srcId="{7200600F-44EF-4D3E-8498-00751854DAD4}" destId="{8C92D662-060C-4B22-8807-4398D5CE5286}" srcOrd="0" destOrd="0" parTransId="{1926BE34-E353-47EF-B03D-04B8296FDCA8}" sibTransId="{1E9FFB22-DFB8-47E4-AAC7-F58FBE9CFB56}"/>
    <dgm:cxn modelId="{1C4C2C64-4A0F-407D-854E-DE43A59F375E}" srcId="{E2C68916-47C2-4E22-B4CA-D360F2EA38B9}" destId="{B57CAB9E-8076-4436-821B-B7FD4C8CBA9E}" srcOrd="0" destOrd="0" parTransId="{E370BDD8-D4C2-491C-A75E-61378EF44E5D}" sibTransId="{3FE736D1-6307-47A7-89E6-513003A4B32E}"/>
    <dgm:cxn modelId="{E9D974A1-EF39-4621-8B22-5C88953AC2D3}" srcId="{E2C68916-47C2-4E22-B4CA-D360F2EA38B9}" destId="{7200600F-44EF-4D3E-8498-00751854DAD4}" srcOrd="2" destOrd="0" parTransId="{D2E11302-BD8F-4E75-B19E-336DB8E9ABCB}" sibTransId="{59717834-8EBD-4168-94D6-AC741147AD7F}"/>
    <dgm:cxn modelId="{03FE5508-C04A-419D-98C9-C04F8AC42F51}" type="presOf" srcId="{ED5BD0EC-065D-4D7B-836E-4C649DA0EA1C}" destId="{58B12E34-ACC0-4829-B591-183974871367}" srcOrd="0" destOrd="0" presId="urn:microsoft.com/office/officeart/2005/8/layout/chevron2"/>
    <dgm:cxn modelId="{89B75EE0-7362-4775-BDE9-3CFEDF4D5C91}" srcId="{E2C68916-47C2-4E22-B4CA-D360F2EA38B9}" destId="{FBEEDC58-4B87-4278-896A-A3471CC90529}" srcOrd="1" destOrd="0" parTransId="{A7CAF7C1-27A4-481D-AF49-C6EB47C0E56A}" sibTransId="{2682471F-AB03-4E1E-8778-EB181CD08465}"/>
    <dgm:cxn modelId="{6BD8D22B-5EA3-4927-A220-D0D90FCAEECF}" type="presOf" srcId="{8C92D662-060C-4B22-8807-4398D5CE5286}" destId="{7665E29A-77F8-4D6C-AFAB-9C9317311D08}" srcOrd="0" destOrd="0" presId="urn:microsoft.com/office/officeart/2005/8/layout/chevron2"/>
    <dgm:cxn modelId="{58315056-8E1C-4719-9400-B1FD3AD2DB0D}" srcId="{B57CAB9E-8076-4436-821B-B7FD4C8CBA9E}" destId="{AB0D1814-728A-4575-B886-59FC06E1871D}" srcOrd="1" destOrd="0" parTransId="{D3A755D7-2F2D-4EFF-A9E2-D88A86DD8091}" sibTransId="{C677D215-CD84-4676-B73A-9DDB38093434}"/>
    <dgm:cxn modelId="{60B6F650-CF5A-4B8B-ADFF-A4FAC3E21EB3}" srcId="{7200600F-44EF-4D3E-8498-00751854DAD4}" destId="{637DAD4F-83CB-41F6-8B37-228C78F45713}" srcOrd="1" destOrd="0" parTransId="{78B84848-129E-43B6-85FC-61730AC012E4}" sibTransId="{156A3714-FB22-4B7A-AB55-FA8D7D6B15CE}"/>
    <dgm:cxn modelId="{6D5CB1BF-52FD-49F1-B5D0-DF4BACC2EECF}" type="presOf" srcId="{B57CAB9E-8076-4436-821B-B7FD4C8CBA9E}" destId="{44983BE9-7B1B-4CBD-943D-8F4F4477546E}" srcOrd="0" destOrd="0" presId="urn:microsoft.com/office/officeart/2005/8/layout/chevron2"/>
    <dgm:cxn modelId="{BBCAC8FD-0602-47F5-9C99-CC53A8542F83}" type="presOf" srcId="{FBEEDC58-4B87-4278-896A-A3471CC90529}" destId="{6E201715-94CD-4A92-9BDF-AE743DB9C6BE}" srcOrd="0" destOrd="0" presId="urn:microsoft.com/office/officeart/2005/8/layout/chevron2"/>
    <dgm:cxn modelId="{214EF67D-3D2B-4D6D-B829-7E40D2AB7D7E}" type="presOf" srcId="{E2C68916-47C2-4E22-B4CA-D360F2EA38B9}" destId="{E9844D8D-E761-4B18-B416-9B7BF12AFACD}" srcOrd="0" destOrd="0" presId="urn:microsoft.com/office/officeart/2005/8/layout/chevron2"/>
    <dgm:cxn modelId="{096BD233-36BC-4C0E-B5F2-08B3F2B77E0C}" srcId="{FBEEDC58-4B87-4278-896A-A3471CC90529}" destId="{968D188E-8E72-4918-ADF1-30C370F0EBD8}" srcOrd="0" destOrd="0" parTransId="{8C1F0816-CF59-4F0E-9230-34C0C6769F73}" sibTransId="{02E2F4A5-3BB7-422B-A488-218C14F9F848}"/>
    <dgm:cxn modelId="{B5110329-4114-4B8D-8F95-60083157BA88}" type="presOf" srcId="{7200600F-44EF-4D3E-8498-00751854DAD4}" destId="{E74CF841-64E8-48E0-93E1-AD9BD8AAC103}" srcOrd="0" destOrd="0" presId="urn:microsoft.com/office/officeart/2005/8/layout/chevron2"/>
    <dgm:cxn modelId="{614F9ECE-4AEE-47FF-9BD0-94D1FEDD40E0}" type="presOf" srcId="{968D188E-8E72-4918-ADF1-30C370F0EBD8}" destId="{A6092223-FC60-47B7-AFA8-7A074D7D1EBD}" srcOrd="0" destOrd="0" presId="urn:microsoft.com/office/officeart/2005/8/layout/chevron2"/>
    <dgm:cxn modelId="{DAE6114C-2E83-4940-B2EB-14ABD144D0F0}" type="presOf" srcId="{637DAD4F-83CB-41F6-8B37-228C78F45713}" destId="{7665E29A-77F8-4D6C-AFAB-9C9317311D08}" srcOrd="0" destOrd="1" presId="urn:microsoft.com/office/officeart/2005/8/layout/chevron2"/>
    <dgm:cxn modelId="{8B681785-4820-4CEE-B675-F06A914E0196}" type="presOf" srcId="{AB0D1814-728A-4575-B886-59FC06E1871D}" destId="{58B12E34-ACC0-4829-B591-183974871367}" srcOrd="0" destOrd="1" presId="urn:microsoft.com/office/officeart/2005/8/layout/chevron2"/>
    <dgm:cxn modelId="{ED4D0B2C-42A2-4726-9657-913745491DEE}" type="presParOf" srcId="{E9844D8D-E761-4B18-B416-9B7BF12AFACD}" destId="{A0F215F4-D51D-4CAE-A186-B6D182ABEABD}" srcOrd="0" destOrd="0" presId="urn:microsoft.com/office/officeart/2005/8/layout/chevron2"/>
    <dgm:cxn modelId="{C4346442-1493-4FBE-ACB6-33D0B91E7976}" type="presParOf" srcId="{A0F215F4-D51D-4CAE-A186-B6D182ABEABD}" destId="{44983BE9-7B1B-4CBD-943D-8F4F4477546E}" srcOrd="0" destOrd="0" presId="urn:microsoft.com/office/officeart/2005/8/layout/chevron2"/>
    <dgm:cxn modelId="{6614B078-515F-4176-BF32-E872C4D4016C}" type="presParOf" srcId="{A0F215F4-D51D-4CAE-A186-B6D182ABEABD}" destId="{58B12E34-ACC0-4829-B591-183974871367}" srcOrd="1" destOrd="0" presId="urn:microsoft.com/office/officeart/2005/8/layout/chevron2"/>
    <dgm:cxn modelId="{0C8B7E81-80EE-4AD2-99DA-9FEE44F842A7}" type="presParOf" srcId="{E9844D8D-E761-4B18-B416-9B7BF12AFACD}" destId="{7E019ECA-3C8C-4E2C-98D8-AA1EB666E577}" srcOrd="1" destOrd="0" presId="urn:microsoft.com/office/officeart/2005/8/layout/chevron2"/>
    <dgm:cxn modelId="{D84C3579-2D1B-4BB9-950A-E8CF2A536ECF}" type="presParOf" srcId="{E9844D8D-E761-4B18-B416-9B7BF12AFACD}" destId="{2A1481D5-EF8B-41A4-B227-D9BBAC4F2216}" srcOrd="2" destOrd="0" presId="urn:microsoft.com/office/officeart/2005/8/layout/chevron2"/>
    <dgm:cxn modelId="{282A18E5-5768-4225-BCDA-76E256B6E58C}" type="presParOf" srcId="{2A1481D5-EF8B-41A4-B227-D9BBAC4F2216}" destId="{6E201715-94CD-4A92-9BDF-AE743DB9C6BE}" srcOrd="0" destOrd="0" presId="urn:microsoft.com/office/officeart/2005/8/layout/chevron2"/>
    <dgm:cxn modelId="{2EF781B9-4B92-48EA-A791-30E85538BFB4}" type="presParOf" srcId="{2A1481D5-EF8B-41A4-B227-D9BBAC4F2216}" destId="{A6092223-FC60-47B7-AFA8-7A074D7D1EBD}" srcOrd="1" destOrd="0" presId="urn:microsoft.com/office/officeart/2005/8/layout/chevron2"/>
    <dgm:cxn modelId="{FB348203-EAA5-47D8-8EB4-81988301A0C1}" type="presParOf" srcId="{E9844D8D-E761-4B18-B416-9B7BF12AFACD}" destId="{B770785A-ECAB-400B-BB85-230E2205D7A5}" srcOrd="3" destOrd="0" presId="urn:microsoft.com/office/officeart/2005/8/layout/chevron2"/>
    <dgm:cxn modelId="{6222CED8-E361-493D-89D5-D67EC4F0CEEB}" type="presParOf" srcId="{E9844D8D-E761-4B18-B416-9B7BF12AFACD}" destId="{FB61348D-E49C-46A6-AD55-DD9E1F4AE747}" srcOrd="4" destOrd="0" presId="urn:microsoft.com/office/officeart/2005/8/layout/chevron2"/>
    <dgm:cxn modelId="{8F7A518F-F9C5-4DC3-AD3C-25726A7EE995}" type="presParOf" srcId="{FB61348D-E49C-46A6-AD55-DD9E1F4AE747}" destId="{E74CF841-64E8-48E0-93E1-AD9BD8AAC103}" srcOrd="0" destOrd="0" presId="urn:microsoft.com/office/officeart/2005/8/layout/chevron2"/>
    <dgm:cxn modelId="{F6890503-14FB-41E0-81DA-89139D597E9B}" type="presParOf" srcId="{FB61348D-E49C-46A6-AD55-DD9E1F4AE747}" destId="{7665E29A-77F8-4D6C-AFAB-9C9317311D0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4EEA52-3FE8-4982-8E29-DB7912D3BE82}" type="datetimeFigureOut">
              <a:rPr lang="ru-RU" smtClean="0"/>
              <a:t>19.01.2024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09ABF7-4C1E-4393-A767-7A5E6206A2ED}" type="slidenum">
              <a:rPr lang="ru-RU" smtClean="0"/>
              <a:t>‹#›</a:t>
            </a:fld>
            <a:endParaRPr lang="ru-RU"/>
          </a:p>
        </p:txBody>
      </p:sp>
    </p:spTree>
    <p:extLst>
      <p:ext uri="{BB962C8B-B14F-4D97-AF65-F5344CB8AC3E}">
        <p14:creationId xmlns:p14="http://schemas.microsoft.com/office/powerpoint/2010/main" val="3686564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409ABF7-4C1E-4393-A767-7A5E6206A2ED}" type="slidenum">
              <a:rPr lang="ru-RU" smtClean="0"/>
              <a:t>27</a:t>
            </a:fld>
            <a:endParaRPr lang="ru-RU"/>
          </a:p>
        </p:txBody>
      </p:sp>
    </p:spTree>
    <p:extLst>
      <p:ext uri="{BB962C8B-B14F-4D97-AF65-F5344CB8AC3E}">
        <p14:creationId xmlns:p14="http://schemas.microsoft.com/office/powerpoint/2010/main" val="425746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409ABF7-4C1E-4393-A767-7A5E6206A2ED}" type="slidenum">
              <a:rPr lang="ru-RU" smtClean="0"/>
              <a:t>36</a:t>
            </a:fld>
            <a:endParaRPr lang="ru-RU"/>
          </a:p>
        </p:txBody>
      </p:sp>
    </p:spTree>
    <p:extLst>
      <p:ext uri="{BB962C8B-B14F-4D97-AF65-F5344CB8AC3E}">
        <p14:creationId xmlns:p14="http://schemas.microsoft.com/office/powerpoint/2010/main" val="116778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B1243752-0DD2-419F-AE3D-30698B5D943F}" type="datetimeFigureOut">
              <a:rPr lang="ru-RU" smtClean="0"/>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150556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1243752-0DD2-419F-AE3D-30698B5D943F}" type="datetimeFigureOut">
              <a:rPr lang="ru-RU" smtClean="0"/>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373485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1243752-0DD2-419F-AE3D-30698B5D943F}" type="datetimeFigureOut">
              <a:rPr lang="ru-RU" smtClean="0"/>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363091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1243752-0DD2-419F-AE3D-30698B5D943F}" type="datetimeFigureOut">
              <a:rPr lang="ru-RU" smtClean="0"/>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291134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1243752-0DD2-419F-AE3D-30698B5D943F}" type="datetimeFigureOut">
              <a:rPr lang="ru-RU" smtClean="0"/>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173331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1243752-0DD2-419F-AE3D-30698B5D943F}" type="datetimeFigureOut">
              <a:rPr lang="ru-RU" smtClean="0"/>
              <a:t>19.01.2024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266956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1243752-0DD2-419F-AE3D-30698B5D943F}" type="datetimeFigureOut">
              <a:rPr lang="ru-RU" smtClean="0"/>
              <a:t>19.01.2024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274688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1243752-0DD2-419F-AE3D-30698B5D943F}" type="datetimeFigureOut">
              <a:rPr lang="ru-RU" smtClean="0"/>
              <a:t>19.01.2024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253537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243752-0DD2-419F-AE3D-30698B5D943F}" type="datetimeFigureOut">
              <a:rPr lang="ru-RU" smtClean="0"/>
              <a:t>19.01.2024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373824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1243752-0DD2-419F-AE3D-30698B5D943F}" type="datetimeFigureOut">
              <a:rPr lang="ru-RU" smtClean="0"/>
              <a:t>19.01.2024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56629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B1243752-0DD2-419F-AE3D-30698B5D943F}" type="datetimeFigureOut">
              <a:rPr lang="ru-RU" smtClean="0"/>
              <a:t>19.01.2024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E8F675-AE11-434E-B291-9B93938CFBA0}" type="slidenum">
              <a:rPr lang="ru-RU" smtClean="0"/>
              <a:t>‹#›</a:t>
            </a:fld>
            <a:endParaRPr lang="ru-RU"/>
          </a:p>
        </p:txBody>
      </p:sp>
    </p:spTree>
    <p:extLst>
      <p:ext uri="{BB962C8B-B14F-4D97-AF65-F5344CB8AC3E}">
        <p14:creationId xmlns:p14="http://schemas.microsoft.com/office/powerpoint/2010/main" val="339067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4A4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43752-0DD2-419F-AE3D-30698B5D943F}" type="datetimeFigureOut">
              <a:rPr lang="ru-RU" smtClean="0"/>
              <a:t>19.01.2024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8F675-AE11-434E-B291-9B93938CFBA0}" type="slidenum">
              <a:rPr lang="ru-RU" smtClean="0"/>
              <a:t>‹#›</a:t>
            </a:fld>
            <a:endParaRPr lang="ru-RU"/>
          </a:p>
        </p:txBody>
      </p:sp>
    </p:spTree>
    <p:extLst>
      <p:ext uri="{BB962C8B-B14F-4D97-AF65-F5344CB8AC3E}">
        <p14:creationId xmlns:p14="http://schemas.microsoft.com/office/powerpoint/2010/main" val="703188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B9C3FCD-772F-4BF4-BE6E-A8228170FD5E}"/>
              </a:ext>
            </a:extLst>
          </p:cNvPr>
          <p:cNvSpPr txBox="1"/>
          <p:nvPr/>
        </p:nvSpPr>
        <p:spPr>
          <a:xfrm>
            <a:off x="0" y="1210236"/>
            <a:ext cx="11914094" cy="4247317"/>
          </a:xfrm>
          <a:prstGeom prst="rect">
            <a:avLst/>
          </a:prstGeom>
          <a:noFill/>
        </p:spPr>
        <p:txBody>
          <a:bodyPr wrap="square">
            <a:spAutoFit/>
          </a:bodyPr>
          <a:lstStyle/>
          <a:p>
            <a:pPr algn="ctr"/>
            <a:r>
              <a:rPr lang="ru-RU" sz="5400" dirty="0">
                <a:solidFill>
                  <a:schemeClr val="bg1"/>
                </a:solidFill>
              </a:rPr>
              <a:t>ОП. 05  Основы  редактирования документов.</a:t>
            </a:r>
          </a:p>
          <a:p>
            <a:pPr algn="ctr"/>
            <a:endParaRPr lang="ru-RU" sz="5400" dirty="0">
              <a:solidFill>
                <a:schemeClr val="bg1"/>
              </a:solidFill>
            </a:endParaRPr>
          </a:p>
          <a:p>
            <a:pPr algn="ctr"/>
            <a:r>
              <a:rPr lang="ru-RU" sz="5400" dirty="0">
                <a:solidFill>
                  <a:schemeClr val="bg1"/>
                </a:solidFill>
              </a:rPr>
              <a:t>Профессия: </a:t>
            </a:r>
          </a:p>
          <a:p>
            <a:pPr algn="ctr"/>
            <a:r>
              <a:rPr lang="ru-RU" sz="5400" dirty="0">
                <a:solidFill>
                  <a:schemeClr val="bg1"/>
                </a:solidFill>
              </a:rPr>
              <a:t>46.01.03. Делопроизводитель</a:t>
            </a:r>
          </a:p>
        </p:txBody>
      </p:sp>
    </p:spTree>
    <p:extLst>
      <p:ext uri="{BB962C8B-B14F-4D97-AF65-F5344CB8AC3E}">
        <p14:creationId xmlns:p14="http://schemas.microsoft.com/office/powerpoint/2010/main" val="1699515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a:extLst>
              <a:ext uri="{FF2B5EF4-FFF2-40B4-BE49-F238E27FC236}">
                <a16:creationId xmlns:a16="http://schemas.microsoft.com/office/drawing/2014/main" xmlns="" id="{9F6306ED-04DF-40D6-BD37-AC8D3B6A6E9F}"/>
              </a:ext>
            </a:extLst>
          </p:cNvPr>
          <p:cNvGrpSpPr/>
          <p:nvPr/>
        </p:nvGrpSpPr>
        <p:grpSpPr>
          <a:xfrm>
            <a:off x="1360053" y="1016202"/>
            <a:ext cx="1296084" cy="1851548"/>
            <a:chOff x="0" y="602766"/>
            <a:chExt cx="1296084" cy="1851548"/>
          </a:xfrm>
        </p:grpSpPr>
        <p:sp>
          <p:nvSpPr>
            <p:cNvPr id="3" name="Стрелка: шеврон 2">
              <a:extLst>
                <a:ext uri="{FF2B5EF4-FFF2-40B4-BE49-F238E27FC236}">
                  <a16:creationId xmlns:a16="http://schemas.microsoft.com/office/drawing/2014/main" xmlns="" id="{A5CE681A-68BC-4055-9BDB-A26527102E06}"/>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Стрелка: шеврон 4">
              <a:extLst>
                <a:ext uri="{FF2B5EF4-FFF2-40B4-BE49-F238E27FC236}">
                  <a16:creationId xmlns:a16="http://schemas.microsoft.com/office/drawing/2014/main" xmlns="" id="{A5A64978-042D-41BD-BA96-C2C5C864E330}"/>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kern="1200" dirty="0"/>
                <a:t>1</a:t>
              </a:r>
            </a:p>
          </p:txBody>
        </p:sp>
      </p:grpSp>
      <p:grpSp>
        <p:nvGrpSpPr>
          <p:cNvPr id="5" name="Группа 4">
            <a:extLst>
              <a:ext uri="{FF2B5EF4-FFF2-40B4-BE49-F238E27FC236}">
                <a16:creationId xmlns:a16="http://schemas.microsoft.com/office/drawing/2014/main" xmlns="" id="{DF2A091F-2136-4236-9744-EF6B94064A82}"/>
              </a:ext>
            </a:extLst>
          </p:cNvPr>
          <p:cNvGrpSpPr/>
          <p:nvPr/>
        </p:nvGrpSpPr>
        <p:grpSpPr>
          <a:xfrm>
            <a:off x="2656137" y="1016201"/>
            <a:ext cx="9217274" cy="1203506"/>
            <a:chOff x="1296084" y="1660837"/>
            <a:chExt cx="9217274" cy="1203506"/>
          </a:xfrm>
        </p:grpSpPr>
        <p:sp>
          <p:nvSpPr>
            <p:cNvPr id="6" name="Прямоугольник: скругленные верхние углы 5">
              <a:extLst>
                <a:ext uri="{FF2B5EF4-FFF2-40B4-BE49-F238E27FC236}">
                  <a16:creationId xmlns:a16="http://schemas.microsoft.com/office/drawing/2014/main" xmlns="" id="{DC7F73FD-FE3A-4D5A-8BA0-1E7F5A1E447F}"/>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Прямоугольник: скругленные верхние углы 4">
              <a:extLst>
                <a:ext uri="{FF2B5EF4-FFF2-40B4-BE49-F238E27FC236}">
                  <a16:creationId xmlns:a16="http://schemas.microsoft.com/office/drawing/2014/main" xmlns="" id="{C0C3D483-521F-4CBC-B989-9D31036EA41D}"/>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1400" kern="1200" dirty="0"/>
            </a:p>
          </p:txBody>
        </p:sp>
      </p:grpSp>
      <p:grpSp>
        <p:nvGrpSpPr>
          <p:cNvPr id="8" name="Группа 7">
            <a:extLst>
              <a:ext uri="{FF2B5EF4-FFF2-40B4-BE49-F238E27FC236}">
                <a16:creationId xmlns:a16="http://schemas.microsoft.com/office/drawing/2014/main" xmlns="" id="{038DD5F4-A7E1-42D8-8220-E0E826CFF857}"/>
              </a:ext>
            </a:extLst>
          </p:cNvPr>
          <p:cNvGrpSpPr/>
          <p:nvPr/>
        </p:nvGrpSpPr>
        <p:grpSpPr>
          <a:xfrm>
            <a:off x="2656137" y="2682520"/>
            <a:ext cx="9217274" cy="1203506"/>
            <a:chOff x="1296084" y="1660837"/>
            <a:chExt cx="9217274" cy="1203506"/>
          </a:xfrm>
        </p:grpSpPr>
        <p:sp>
          <p:nvSpPr>
            <p:cNvPr id="9" name="Прямоугольник: скругленные верхние углы 8">
              <a:extLst>
                <a:ext uri="{FF2B5EF4-FFF2-40B4-BE49-F238E27FC236}">
                  <a16:creationId xmlns:a16="http://schemas.microsoft.com/office/drawing/2014/main" xmlns="" id="{C0C73B4C-B891-4B24-B8DD-FE06F4FA900C}"/>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Прямоугольник: скругленные верхние углы 4">
              <a:extLst>
                <a:ext uri="{FF2B5EF4-FFF2-40B4-BE49-F238E27FC236}">
                  <a16:creationId xmlns:a16="http://schemas.microsoft.com/office/drawing/2014/main" xmlns="" id="{67A215CA-E7AA-4ECA-85D8-BFBA649AE94F}"/>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2400" kern="1200" dirty="0"/>
            </a:p>
          </p:txBody>
        </p:sp>
      </p:grpSp>
      <p:grpSp>
        <p:nvGrpSpPr>
          <p:cNvPr id="11" name="Группа 10">
            <a:extLst>
              <a:ext uri="{FF2B5EF4-FFF2-40B4-BE49-F238E27FC236}">
                <a16:creationId xmlns:a16="http://schemas.microsoft.com/office/drawing/2014/main" xmlns="" id="{B3AAEAE3-E560-4157-96EC-562D1AFF1CE1}"/>
              </a:ext>
            </a:extLst>
          </p:cNvPr>
          <p:cNvGrpSpPr/>
          <p:nvPr/>
        </p:nvGrpSpPr>
        <p:grpSpPr>
          <a:xfrm>
            <a:off x="1360053" y="2682520"/>
            <a:ext cx="1296084" cy="1851548"/>
            <a:chOff x="0" y="602766"/>
            <a:chExt cx="1296084" cy="1851548"/>
          </a:xfrm>
        </p:grpSpPr>
        <p:sp>
          <p:nvSpPr>
            <p:cNvPr id="12" name="Стрелка: шеврон 11">
              <a:extLst>
                <a:ext uri="{FF2B5EF4-FFF2-40B4-BE49-F238E27FC236}">
                  <a16:creationId xmlns:a16="http://schemas.microsoft.com/office/drawing/2014/main" xmlns="" id="{A2252A15-891E-4DBA-83CA-6AF860659A22}"/>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Стрелка: шеврон 4">
              <a:extLst>
                <a:ext uri="{FF2B5EF4-FFF2-40B4-BE49-F238E27FC236}">
                  <a16:creationId xmlns:a16="http://schemas.microsoft.com/office/drawing/2014/main" xmlns="" id="{BC4DC258-0336-4788-877E-07037CB32982}"/>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dirty="0"/>
                <a:t>2</a:t>
              </a:r>
              <a:endParaRPr lang="ru-RU" sz="3600" kern="1200" dirty="0"/>
            </a:p>
          </p:txBody>
        </p:sp>
      </p:grpSp>
      <p:grpSp>
        <p:nvGrpSpPr>
          <p:cNvPr id="14" name="Группа 13">
            <a:extLst>
              <a:ext uri="{FF2B5EF4-FFF2-40B4-BE49-F238E27FC236}">
                <a16:creationId xmlns:a16="http://schemas.microsoft.com/office/drawing/2014/main" xmlns="" id="{1C4A81DE-6546-48DC-BEDB-D1CD54DE4C70}"/>
              </a:ext>
            </a:extLst>
          </p:cNvPr>
          <p:cNvGrpSpPr/>
          <p:nvPr/>
        </p:nvGrpSpPr>
        <p:grpSpPr>
          <a:xfrm>
            <a:off x="2656137" y="4290090"/>
            <a:ext cx="9217274" cy="1203506"/>
            <a:chOff x="1296084" y="1660837"/>
            <a:chExt cx="9217274" cy="1203506"/>
          </a:xfrm>
        </p:grpSpPr>
        <p:sp>
          <p:nvSpPr>
            <p:cNvPr id="15" name="Прямоугольник: скругленные верхние углы 14">
              <a:extLst>
                <a:ext uri="{FF2B5EF4-FFF2-40B4-BE49-F238E27FC236}">
                  <a16:creationId xmlns:a16="http://schemas.microsoft.com/office/drawing/2014/main" xmlns="" id="{6B0C505D-9887-4EAF-924A-F7BFA262488A}"/>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Прямоугольник: скругленные верхние углы 4">
              <a:extLst>
                <a:ext uri="{FF2B5EF4-FFF2-40B4-BE49-F238E27FC236}">
                  <a16:creationId xmlns:a16="http://schemas.microsoft.com/office/drawing/2014/main" xmlns="" id="{318ADF9E-8CCA-4782-869F-F0318A100EEF}"/>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2000" kern="1200" dirty="0"/>
            </a:p>
          </p:txBody>
        </p:sp>
      </p:grpSp>
      <p:grpSp>
        <p:nvGrpSpPr>
          <p:cNvPr id="17" name="Группа 16">
            <a:extLst>
              <a:ext uri="{FF2B5EF4-FFF2-40B4-BE49-F238E27FC236}">
                <a16:creationId xmlns:a16="http://schemas.microsoft.com/office/drawing/2014/main" xmlns="" id="{5BF59941-261A-4B2F-BC4B-F1A784389E9B}"/>
              </a:ext>
            </a:extLst>
          </p:cNvPr>
          <p:cNvGrpSpPr/>
          <p:nvPr/>
        </p:nvGrpSpPr>
        <p:grpSpPr>
          <a:xfrm>
            <a:off x="1360053" y="4290090"/>
            <a:ext cx="1296084" cy="1851548"/>
            <a:chOff x="0" y="602766"/>
            <a:chExt cx="1296084" cy="1851548"/>
          </a:xfrm>
        </p:grpSpPr>
        <p:sp>
          <p:nvSpPr>
            <p:cNvPr id="18" name="Стрелка: шеврон 17">
              <a:extLst>
                <a:ext uri="{FF2B5EF4-FFF2-40B4-BE49-F238E27FC236}">
                  <a16:creationId xmlns:a16="http://schemas.microsoft.com/office/drawing/2014/main" xmlns="" id="{0BCB2286-B576-47DF-A875-94249B00E3F6}"/>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Стрелка: шеврон 4">
              <a:extLst>
                <a:ext uri="{FF2B5EF4-FFF2-40B4-BE49-F238E27FC236}">
                  <a16:creationId xmlns:a16="http://schemas.microsoft.com/office/drawing/2014/main" xmlns="" id="{2540889A-35D1-4E0C-8F80-1E9106E9C012}"/>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dirty="0"/>
                <a:t>3</a:t>
              </a:r>
              <a:endParaRPr lang="ru-RU" sz="3600" kern="1200" dirty="0"/>
            </a:p>
          </p:txBody>
        </p:sp>
      </p:grpSp>
      <p:sp>
        <p:nvSpPr>
          <p:cNvPr id="21" name="TextBox 20">
            <a:extLst>
              <a:ext uri="{FF2B5EF4-FFF2-40B4-BE49-F238E27FC236}">
                <a16:creationId xmlns:a16="http://schemas.microsoft.com/office/drawing/2014/main" xmlns="" id="{C7622336-FE9B-499B-977B-CC5C36253A35}"/>
              </a:ext>
            </a:extLst>
          </p:cNvPr>
          <p:cNvSpPr txBox="1"/>
          <p:nvPr/>
        </p:nvSpPr>
        <p:spPr>
          <a:xfrm>
            <a:off x="1425389" y="289546"/>
            <a:ext cx="6096000" cy="584775"/>
          </a:xfrm>
          <a:prstGeom prst="rect">
            <a:avLst/>
          </a:prstGeom>
          <a:noFill/>
        </p:spPr>
        <p:txBody>
          <a:bodyPr wrap="square">
            <a:spAutoFit/>
          </a:bodyPr>
          <a:lstStyle/>
          <a:p>
            <a:r>
              <a:rPr lang="ru-RU" sz="3200" dirty="0">
                <a:solidFill>
                  <a:schemeClr val="bg1"/>
                </a:solidFill>
              </a:rPr>
              <a:t>Строчные буквы:</a:t>
            </a:r>
          </a:p>
        </p:txBody>
      </p:sp>
      <p:sp>
        <p:nvSpPr>
          <p:cNvPr id="23" name="TextBox 22">
            <a:extLst>
              <a:ext uri="{FF2B5EF4-FFF2-40B4-BE49-F238E27FC236}">
                <a16:creationId xmlns:a16="http://schemas.microsoft.com/office/drawing/2014/main" xmlns="" id="{A7A6FF0E-AF97-4728-BF68-00E90F6D8C1B}"/>
              </a:ext>
            </a:extLst>
          </p:cNvPr>
          <p:cNvSpPr txBox="1"/>
          <p:nvPr/>
        </p:nvSpPr>
        <p:spPr>
          <a:xfrm>
            <a:off x="2822693" y="974000"/>
            <a:ext cx="8825411" cy="1323439"/>
          </a:xfrm>
          <a:prstGeom prst="rect">
            <a:avLst/>
          </a:prstGeom>
          <a:noFill/>
        </p:spPr>
        <p:txBody>
          <a:bodyPr wrap="square">
            <a:spAutoFit/>
          </a:bodyPr>
          <a:lstStyle/>
          <a:p>
            <a:pPr marL="285750" indent="-285750">
              <a:buFont typeface="Arial" panose="020B0604020202020204" pitchFamily="34" charset="0"/>
              <a:buChar char="•"/>
            </a:pPr>
            <a:r>
              <a:rPr lang="ru-RU" sz="1600" b="1" dirty="0"/>
              <a:t>Не самые высшие должности государственной власти: </a:t>
            </a:r>
            <a:r>
              <a:rPr lang="ru-RU" sz="1600" dirty="0"/>
              <a:t>заместитель Председателя Совета Федерации; начальник Правового управления Аппарата Совета Федерации; председатель Комитета Государственной Думы; руководитель Секретариата Председателя Государственной Думы; помощник Председателя; советник Председателя; член Совета Федерации, депутат Государственной Думы и др.</a:t>
            </a:r>
          </a:p>
        </p:txBody>
      </p:sp>
      <p:sp>
        <p:nvSpPr>
          <p:cNvPr id="25" name="TextBox 24">
            <a:extLst>
              <a:ext uri="{FF2B5EF4-FFF2-40B4-BE49-F238E27FC236}">
                <a16:creationId xmlns:a16="http://schemas.microsoft.com/office/drawing/2014/main" xmlns="" id="{488F7368-2331-423D-954B-1E5BA3BC108A}"/>
              </a:ext>
            </a:extLst>
          </p:cNvPr>
          <p:cNvSpPr txBox="1"/>
          <p:nvPr/>
        </p:nvSpPr>
        <p:spPr>
          <a:xfrm>
            <a:off x="2881443" y="2778887"/>
            <a:ext cx="8766661" cy="1077218"/>
          </a:xfrm>
          <a:prstGeom prst="rect">
            <a:avLst/>
          </a:prstGeom>
          <a:noFill/>
        </p:spPr>
        <p:txBody>
          <a:bodyPr wrap="square">
            <a:spAutoFit/>
          </a:bodyPr>
          <a:lstStyle/>
          <a:p>
            <a:pPr marL="285750" indent="-285750">
              <a:buFont typeface="Arial" panose="020B0604020202020204" pitchFamily="34" charset="0"/>
              <a:buChar char="•"/>
            </a:pPr>
            <a:r>
              <a:rPr lang="ru-RU" sz="1600" b="1" dirty="0"/>
              <a:t>Проекты высших документов или высшие документы во множественном числе, а также не самые высшие документы: </a:t>
            </a:r>
            <a:r>
              <a:rPr lang="ru-RU" sz="1600" dirty="0"/>
              <a:t>постановления, распоряжения и др. </a:t>
            </a:r>
            <a:r>
              <a:rPr lang="ru-RU" sz="1600" b="1" dirty="0"/>
              <a:t>Например:</a:t>
            </a:r>
            <a:r>
              <a:rPr lang="ru-RU" sz="1600" dirty="0"/>
              <a:t> проект федерального закона, проект закона, законы Российской Федерации, проект указа, указы Президента Российской Федерации; постановление, распоряжение, решение и др.</a:t>
            </a:r>
          </a:p>
        </p:txBody>
      </p:sp>
      <p:sp>
        <p:nvSpPr>
          <p:cNvPr id="27" name="TextBox 26">
            <a:extLst>
              <a:ext uri="{FF2B5EF4-FFF2-40B4-BE49-F238E27FC236}">
                <a16:creationId xmlns:a16="http://schemas.microsoft.com/office/drawing/2014/main" xmlns="" id="{A17DBB74-E133-4C30-98D7-396D9BB0CE21}"/>
              </a:ext>
            </a:extLst>
          </p:cNvPr>
          <p:cNvSpPr txBox="1"/>
          <p:nvPr/>
        </p:nvSpPr>
        <p:spPr>
          <a:xfrm>
            <a:off x="3048000" y="4430178"/>
            <a:ext cx="8600104" cy="1200329"/>
          </a:xfrm>
          <a:prstGeom prst="rect">
            <a:avLst/>
          </a:prstGeom>
          <a:noFill/>
        </p:spPr>
        <p:txBody>
          <a:bodyPr wrap="square">
            <a:spAutoFit/>
          </a:bodyPr>
          <a:lstStyle/>
          <a:p>
            <a:pPr marL="285750" indent="-285750">
              <a:buFont typeface="Arial" panose="020B0604020202020204" pitchFamily="34" charset="0"/>
              <a:buChar char="•"/>
            </a:pPr>
            <a:r>
              <a:rPr lang="ru-RU" sz="2400" b="1" dirty="0"/>
              <a:t>Не самые высшие органы государственной власти: </a:t>
            </a:r>
            <a:r>
              <a:rPr lang="ru-RU" sz="2400" dirty="0"/>
              <a:t>аппарат Совета Безопасности; депутатская комиссия; согласительная комиссия.</a:t>
            </a:r>
          </a:p>
        </p:txBody>
      </p:sp>
    </p:spTree>
    <p:extLst>
      <p:ext uri="{BB962C8B-B14F-4D97-AF65-F5344CB8AC3E}">
        <p14:creationId xmlns:p14="http://schemas.microsoft.com/office/powerpoint/2010/main" val="200161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1">
            <a:extLst>
              <a:ext uri="{FF2B5EF4-FFF2-40B4-BE49-F238E27FC236}">
                <a16:creationId xmlns:a16="http://schemas.microsoft.com/office/drawing/2014/main" xmlns="" id="{85A17EB8-E481-4AE9-9271-9283924BA75C}"/>
              </a:ext>
            </a:extLst>
          </p:cNvPr>
          <p:cNvGrpSpPr/>
          <p:nvPr/>
        </p:nvGrpSpPr>
        <p:grpSpPr>
          <a:xfrm>
            <a:off x="1297300" y="443825"/>
            <a:ext cx="1296084" cy="1851548"/>
            <a:chOff x="0" y="602766"/>
            <a:chExt cx="1296084" cy="1851548"/>
          </a:xfrm>
        </p:grpSpPr>
        <p:sp>
          <p:nvSpPr>
            <p:cNvPr id="3" name="Стрелка: шеврон 2">
              <a:extLst>
                <a:ext uri="{FF2B5EF4-FFF2-40B4-BE49-F238E27FC236}">
                  <a16:creationId xmlns:a16="http://schemas.microsoft.com/office/drawing/2014/main" xmlns="" id="{52BB0BF5-C890-4076-ACFB-4BF1D01ECBC4}"/>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Стрелка: шеврон 4">
              <a:extLst>
                <a:ext uri="{FF2B5EF4-FFF2-40B4-BE49-F238E27FC236}">
                  <a16:creationId xmlns:a16="http://schemas.microsoft.com/office/drawing/2014/main" xmlns="" id="{FC255FA5-F0F5-4B5D-A7E7-0F27ED60F38D}"/>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dirty="0"/>
                <a:t>4</a:t>
              </a:r>
              <a:endParaRPr lang="ru-RU" sz="3600" kern="1200" dirty="0"/>
            </a:p>
          </p:txBody>
        </p:sp>
      </p:grpSp>
      <p:grpSp>
        <p:nvGrpSpPr>
          <p:cNvPr id="5" name="Группа 4">
            <a:extLst>
              <a:ext uri="{FF2B5EF4-FFF2-40B4-BE49-F238E27FC236}">
                <a16:creationId xmlns:a16="http://schemas.microsoft.com/office/drawing/2014/main" xmlns="" id="{5A4057B1-2ADE-41D2-84D9-459D357C7CB1}"/>
              </a:ext>
            </a:extLst>
          </p:cNvPr>
          <p:cNvGrpSpPr/>
          <p:nvPr/>
        </p:nvGrpSpPr>
        <p:grpSpPr>
          <a:xfrm>
            <a:off x="1297300" y="1949521"/>
            <a:ext cx="1296084" cy="1851548"/>
            <a:chOff x="0" y="602766"/>
            <a:chExt cx="1296084" cy="1851548"/>
          </a:xfrm>
        </p:grpSpPr>
        <p:sp>
          <p:nvSpPr>
            <p:cNvPr id="6" name="Стрелка: шеврон 5">
              <a:extLst>
                <a:ext uri="{FF2B5EF4-FFF2-40B4-BE49-F238E27FC236}">
                  <a16:creationId xmlns:a16="http://schemas.microsoft.com/office/drawing/2014/main" xmlns="" id="{A4DEFC19-B56F-4114-9978-C22482DD7CEF}"/>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Стрелка: шеврон 4">
              <a:extLst>
                <a:ext uri="{FF2B5EF4-FFF2-40B4-BE49-F238E27FC236}">
                  <a16:creationId xmlns:a16="http://schemas.microsoft.com/office/drawing/2014/main" xmlns="" id="{0C5F4FDB-614F-41B3-94BE-D4C03FF44BEE}"/>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dirty="0"/>
                <a:t>5</a:t>
              </a:r>
              <a:endParaRPr lang="ru-RU" sz="3600" kern="1200" dirty="0"/>
            </a:p>
          </p:txBody>
        </p:sp>
      </p:grpSp>
      <p:grpSp>
        <p:nvGrpSpPr>
          <p:cNvPr id="8" name="Группа 7">
            <a:extLst>
              <a:ext uri="{FF2B5EF4-FFF2-40B4-BE49-F238E27FC236}">
                <a16:creationId xmlns:a16="http://schemas.microsoft.com/office/drawing/2014/main" xmlns="" id="{687C50D3-9727-4919-A1E9-098D49C0FDCF}"/>
              </a:ext>
            </a:extLst>
          </p:cNvPr>
          <p:cNvGrpSpPr/>
          <p:nvPr/>
        </p:nvGrpSpPr>
        <p:grpSpPr>
          <a:xfrm>
            <a:off x="1297300" y="3429000"/>
            <a:ext cx="1296084" cy="1851548"/>
            <a:chOff x="0" y="602766"/>
            <a:chExt cx="1296084" cy="1851548"/>
          </a:xfrm>
        </p:grpSpPr>
        <p:sp>
          <p:nvSpPr>
            <p:cNvPr id="9" name="Стрелка: шеврон 8">
              <a:extLst>
                <a:ext uri="{FF2B5EF4-FFF2-40B4-BE49-F238E27FC236}">
                  <a16:creationId xmlns:a16="http://schemas.microsoft.com/office/drawing/2014/main" xmlns="" id="{AB7750C3-3D7D-4C47-810A-2C1346205A2E}"/>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Стрелка: шеврон 4">
              <a:extLst>
                <a:ext uri="{FF2B5EF4-FFF2-40B4-BE49-F238E27FC236}">
                  <a16:creationId xmlns:a16="http://schemas.microsoft.com/office/drawing/2014/main" xmlns="" id="{F7130B81-D8A7-4D94-83C9-52A61B8B2920}"/>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dirty="0"/>
                <a:t>6</a:t>
              </a:r>
              <a:endParaRPr lang="ru-RU" sz="3600" kern="1200" dirty="0"/>
            </a:p>
          </p:txBody>
        </p:sp>
      </p:grpSp>
      <p:grpSp>
        <p:nvGrpSpPr>
          <p:cNvPr id="11" name="Группа 10">
            <a:extLst>
              <a:ext uri="{FF2B5EF4-FFF2-40B4-BE49-F238E27FC236}">
                <a16:creationId xmlns:a16="http://schemas.microsoft.com/office/drawing/2014/main" xmlns="" id="{948BDED7-2342-47A8-B900-D716D973B099}"/>
              </a:ext>
            </a:extLst>
          </p:cNvPr>
          <p:cNvGrpSpPr/>
          <p:nvPr/>
        </p:nvGrpSpPr>
        <p:grpSpPr>
          <a:xfrm>
            <a:off x="2593384" y="456823"/>
            <a:ext cx="9217274" cy="1203506"/>
            <a:chOff x="1296084" y="1660837"/>
            <a:chExt cx="9217274" cy="1203506"/>
          </a:xfrm>
        </p:grpSpPr>
        <p:sp>
          <p:nvSpPr>
            <p:cNvPr id="12" name="Прямоугольник: скругленные верхние углы 11">
              <a:extLst>
                <a:ext uri="{FF2B5EF4-FFF2-40B4-BE49-F238E27FC236}">
                  <a16:creationId xmlns:a16="http://schemas.microsoft.com/office/drawing/2014/main" xmlns="" id="{CE7A245B-0239-434D-91E8-DA0D4DD279C4}"/>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Прямоугольник: скругленные верхние углы 4">
              <a:extLst>
                <a:ext uri="{FF2B5EF4-FFF2-40B4-BE49-F238E27FC236}">
                  <a16:creationId xmlns:a16="http://schemas.microsoft.com/office/drawing/2014/main" xmlns="" id="{F18D0C2E-D4B2-4D54-9FC3-589E418B2E77}"/>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1400" kern="1200" dirty="0"/>
            </a:p>
          </p:txBody>
        </p:sp>
      </p:grpSp>
      <p:grpSp>
        <p:nvGrpSpPr>
          <p:cNvPr id="14" name="Группа 13">
            <a:extLst>
              <a:ext uri="{FF2B5EF4-FFF2-40B4-BE49-F238E27FC236}">
                <a16:creationId xmlns:a16="http://schemas.microsoft.com/office/drawing/2014/main" xmlns="" id="{1A4E8ECE-030B-44EE-9B98-378BD3C33451}"/>
              </a:ext>
            </a:extLst>
          </p:cNvPr>
          <p:cNvGrpSpPr/>
          <p:nvPr/>
        </p:nvGrpSpPr>
        <p:grpSpPr>
          <a:xfrm>
            <a:off x="2593384" y="1961302"/>
            <a:ext cx="9217274" cy="1203506"/>
            <a:chOff x="1296084" y="1660837"/>
            <a:chExt cx="9217274" cy="1203506"/>
          </a:xfrm>
        </p:grpSpPr>
        <p:sp>
          <p:nvSpPr>
            <p:cNvPr id="15" name="Прямоугольник: скругленные верхние углы 14">
              <a:extLst>
                <a:ext uri="{FF2B5EF4-FFF2-40B4-BE49-F238E27FC236}">
                  <a16:creationId xmlns:a16="http://schemas.microsoft.com/office/drawing/2014/main" xmlns="" id="{00FD164D-D1A1-461E-8A03-7281C2CF1CD6}"/>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Прямоугольник: скругленные верхние углы 4">
              <a:extLst>
                <a:ext uri="{FF2B5EF4-FFF2-40B4-BE49-F238E27FC236}">
                  <a16:creationId xmlns:a16="http://schemas.microsoft.com/office/drawing/2014/main" xmlns="" id="{E01C1A25-5B56-4267-8F43-00858834764C}"/>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1400" kern="1200" dirty="0"/>
            </a:p>
          </p:txBody>
        </p:sp>
      </p:grpSp>
      <p:grpSp>
        <p:nvGrpSpPr>
          <p:cNvPr id="17" name="Группа 16">
            <a:extLst>
              <a:ext uri="{FF2B5EF4-FFF2-40B4-BE49-F238E27FC236}">
                <a16:creationId xmlns:a16="http://schemas.microsoft.com/office/drawing/2014/main" xmlns="" id="{B9DBB64C-B49C-4C37-8F95-E1CCA6AB2680}"/>
              </a:ext>
            </a:extLst>
          </p:cNvPr>
          <p:cNvGrpSpPr/>
          <p:nvPr/>
        </p:nvGrpSpPr>
        <p:grpSpPr>
          <a:xfrm>
            <a:off x="2593384" y="3437677"/>
            <a:ext cx="9217274" cy="1203506"/>
            <a:chOff x="1296084" y="1660837"/>
            <a:chExt cx="9217274" cy="1203506"/>
          </a:xfrm>
        </p:grpSpPr>
        <p:sp>
          <p:nvSpPr>
            <p:cNvPr id="18" name="Прямоугольник: скругленные верхние углы 17">
              <a:extLst>
                <a:ext uri="{FF2B5EF4-FFF2-40B4-BE49-F238E27FC236}">
                  <a16:creationId xmlns:a16="http://schemas.microsoft.com/office/drawing/2014/main" xmlns="" id="{6B456764-73E7-452A-B0BE-78CFD5561204}"/>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Прямоугольник: скругленные верхние углы 4">
              <a:extLst>
                <a:ext uri="{FF2B5EF4-FFF2-40B4-BE49-F238E27FC236}">
                  <a16:creationId xmlns:a16="http://schemas.microsoft.com/office/drawing/2014/main" xmlns="" id="{8AA0702B-26DF-43F3-8B9F-B08A9474FFEB}"/>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1400" kern="1200" dirty="0"/>
            </a:p>
          </p:txBody>
        </p:sp>
      </p:grpSp>
      <p:sp>
        <p:nvSpPr>
          <p:cNvPr id="21" name="TextBox 20">
            <a:extLst>
              <a:ext uri="{FF2B5EF4-FFF2-40B4-BE49-F238E27FC236}">
                <a16:creationId xmlns:a16="http://schemas.microsoft.com/office/drawing/2014/main" xmlns="" id="{2210238A-4498-4F1C-B2EC-AB7068209E63}"/>
              </a:ext>
            </a:extLst>
          </p:cNvPr>
          <p:cNvSpPr txBox="1"/>
          <p:nvPr/>
        </p:nvSpPr>
        <p:spPr>
          <a:xfrm>
            <a:off x="2865515" y="713708"/>
            <a:ext cx="8614261" cy="646331"/>
          </a:xfrm>
          <a:prstGeom prst="rect">
            <a:avLst/>
          </a:prstGeom>
          <a:noFill/>
        </p:spPr>
        <p:txBody>
          <a:bodyPr wrap="square">
            <a:spAutoFit/>
          </a:bodyPr>
          <a:lstStyle/>
          <a:p>
            <a:pPr marL="285750" indent="-285750">
              <a:buFont typeface="Arial" panose="020B0604020202020204" pitchFamily="34" charset="0"/>
              <a:buChar char="•"/>
            </a:pPr>
            <a:r>
              <a:rPr lang="ru-RU" b="1" dirty="0"/>
              <a:t>В названиях органов государственной власти, предприятий, учреждений, общественных движений, партий и т.д.</a:t>
            </a:r>
          </a:p>
        </p:txBody>
      </p:sp>
      <p:sp>
        <p:nvSpPr>
          <p:cNvPr id="23" name="TextBox 22">
            <a:extLst>
              <a:ext uri="{FF2B5EF4-FFF2-40B4-BE49-F238E27FC236}">
                <a16:creationId xmlns:a16="http://schemas.microsoft.com/office/drawing/2014/main" xmlns="" id="{13990301-6A74-4BDF-B1BD-7510A860FD52}"/>
              </a:ext>
            </a:extLst>
          </p:cNvPr>
          <p:cNvSpPr txBox="1"/>
          <p:nvPr/>
        </p:nvSpPr>
        <p:spPr>
          <a:xfrm>
            <a:off x="2895600" y="2012863"/>
            <a:ext cx="8633012" cy="923330"/>
          </a:xfrm>
          <a:prstGeom prst="rect">
            <a:avLst/>
          </a:prstGeom>
          <a:noFill/>
        </p:spPr>
        <p:txBody>
          <a:bodyPr wrap="square">
            <a:spAutoFit/>
          </a:bodyPr>
          <a:lstStyle/>
          <a:p>
            <a:pPr marL="285750" indent="-285750">
              <a:buFont typeface="Arial" panose="020B0604020202020204" pitchFamily="34" charset="0"/>
              <a:buChar char="•"/>
            </a:pPr>
            <a:r>
              <a:rPr lang="ru-RU" b="1" dirty="0"/>
              <a:t>Названия отделов и подразделений в научных и образовательных учреждениях, а также слова:</a:t>
            </a:r>
            <a:r>
              <a:rPr lang="ru-RU" dirty="0"/>
              <a:t> коллегия, президиум, ученый совет, отделение, сектор, факультет, кафедра, группа, сектор и др.</a:t>
            </a:r>
          </a:p>
        </p:txBody>
      </p:sp>
      <p:sp>
        <p:nvSpPr>
          <p:cNvPr id="25" name="TextBox 24">
            <a:extLst>
              <a:ext uri="{FF2B5EF4-FFF2-40B4-BE49-F238E27FC236}">
                <a16:creationId xmlns:a16="http://schemas.microsoft.com/office/drawing/2014/main" xmlns="" id="{545E55B5-5ADE-4FB4-BBEB-A8413CF9FB6C}"/>
              </a:ext>
            </a:extLst>
          </p:cNvPr>
          <p:cNvSpPr txBox="1"/>
          <p:nvPr/>
        </p:nvSpPr>
        <p:spPr>
          <a:xfrm>
            <a:off x="2895600" y="3696723"/>
            <a:ext cx="8633012" cy="369332"/>
          </a:xfrm>
          <a:prstGeom prst="rect">
            <a:avLst/>
          </a:prstGeom>
          <a:noFill/>
        </p:spPr>
        <p:txBody>
          <a:bodyPr wrap="square">
            <a:spAutoFit/>
          </a:bodyPr>
          <a:lstStyle/>
          <a:p>
            <a:pPr marL="285750" indent="-285750">
              <a:buFont typeface="Arial" panose="020B0604020202020204" pitchFamily="34" charset="0"/>
              <a:buChar char="•"/>
            </a:pPr>
            <a:r>
              <a:rPr lang="ru-RU" b="1" dirty="0"/>
              <a:t>Ученые степени и ученые звания: </a:t>
            </a:r>
            <a:r>
              <a:rPr lang="ru-RU" dirty="0"/>
              <a:t>доцент, профессор, член-корреспондент и др.</a:t>
            </a:r>
          </a:p>
        </p:txBody>
      </p:sp>
      <p:grpSp>
        <p:nvGrpSpPr>
          <p:cNvPr id="26" name="Группа 25">
            <a:extLst>
              <a:ext uri="{FF2B5EF4-FFF2-40B4-BE49-F238E27FC236}">
                <a16:creationId xmlns:a16="http://schemas.microsoft.com/office/drawing/2014/main" xmlns="" id="{049BA1F4-DCF5-4C99-9ACE-2453E889EA03}"/>
              </a:ext>
            </a:extLst>
          </p:cNvPr>
          <p:cNvGrpSpPr/>
          <p:nvPr/>
        </p:nvGrpSpPr>
        <p:grpSpPr>
          <a:xfrm>
            <a:off x="1297300" y="4867085"/>
            <a:ext cx="1296084" cy="1851548"/>
            <a:chOff x="0" y="602766"/>
            <a:chExt cx="1296084" cy="1851548"/>
          </a:xfrm>
        </p:grpSpPr>
        <p:sp>
          <p:nvSpPr>
            <p:cNvPr id="27" name="Стрелка: шеврон 26">
              <a:extLst>
                <a:ext uri="{FF2B5EF4-FFF2-40B4-BE49-F238E27FC236}">
                  <a16:creationId xmlns:a16="http://schemas.microsoft.com/office/drawing/2014/main" xmlns="" id="{BE5E6E0B-AE5D-4986-9C52-995DED4ED6A4}"/>
                </a:ext>
              </a:extLst>
            </p:cNvPr>
            <p:cNvSpPr/>
            <p:nvPr/>
          </p:nvSpPr>
          <p:spPr>
            <a:xfrm rot="5400000">
              <a:off x="-277732" y="880498"/>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Стрелка: шеврон 4">
              <a:extLst>
                <a:ext uri="{FF2B5EF4-FFF2-40B4-BE49-F238E27FC236}">
                  <a16:creationId xmlns:a16="http://schemas.microsoft.com/office/drawing/2014/main" xmlns="" id="{C02EBF68-47DA-453C-A23A-DCFE2FB9227C}"/>
                </a:ext>
              </a:extLst>
            </p:cNvPr>
            <p:cNvSpPr txBox="1"/>
            <p:nvPr/>
          </p:nvSpPr>
          <p:spPr>
            <a:xfrm>
              <a:off x="0" y="1309557"/>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kern="1200" dirty="0"/>
                <a:t>7</a:t>
              </a:r>
            </a:p>
          </p:txBody>
        </p:sp>
      </p:grpSp>
      <p:grpSp>
        <p:nvGrpSpPr>
          <p:cNvPr id="29" name="Группа 28">
            <a:extLst>
              <a:ext uri="{FF2B5EF4-FFF2-40B4-BE49-F238E27FC236}">
                <a16:creationId xmlns:a16="http://schemas.microsoft.com/office/drawing/2014/main" xmlns="" id="{CB800470-1E5F-46B1-9A56-F550E0F29607}"/>
              </a:ext>
            </a:extLst>
          </p:cNvPr>
          <p:cNvGrpSpPr/>
          <p:nvPr/>
        </p:nvGrpSpPr>
        <p:grpSpPr>
          <a:xfrm>
            <a:off x="2603469" y="4867085"/>
            <a:ext cx="9217274" cy="1203506"/>
            <a:chOff x="1296084" y="1660837"/>
            <a:chExt cx="9217274" cy="1203506"/>
          </a:xfrm>
        </p:grpSpPr>
        <p:sp>
          <p:nvSpPr>
            <p:cNvPr id="30" name="Прямоугольник: скругленные верхние углы 29">
              <a:extLst>
                <a:ext uri="{FF2B5EF4-FFF2-40B4-BE49-F238E27FC236}">
                  <a16:creationId xmlns:a16="http://schemas.microsoft.com/office/drawing/2014/main" xmlns="" id="{30CA911E-BA01-402A-BCCE-0B6217E3DCAF}"/>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1" name="Прямоугольник: скругленные верхние углы 4">
              <a:extLst>
                <a:ext uri="{FF2B5EF4-FFF2-40B4-BE49-F238E27FC236}">
                  <a16:creationId xmlns:a16="http://schemas.microsoft.com/office/drawing/2014/main" xmlns="" id="{3B8E6801-F697-4596-8063-978B32116816}"/>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1400" kern="1200" dirty="0"/>
            </a:p>
          </p:txBody>
        </p:sp>
      </p:grpSp>
      <p:sp>
        <p:nvSpPr>
          <p:cNvPr id="33" name="TextBox 32">
            <a:extLst>
              <a:ext uri="{FF2B5EF4-FFF2-40B4-BE49-F238E27FC236}">
                <a16:creationId xmlns:a16="http://schemas.microsoft.com/office/drawing/2014/main" xmlns="" id="{6E694BC9-5AD0-4639-BD0B-850810E6A8E3}"/>
              </a:ext>
            </a:extLst>
          </p:cNvPr>
          <p:cNvSpPr txBox="1"/>
          <p:nvPr/>
        </p:nvSpPr>
        <p:spPr>
          <a:xfrm>
            <a:off x="2895600" y="5095882"/>
            <a:ext cx="8175812" cy="369332"/>
          </a:xfrm>
          <a:prstGeom prst="rect">
            <a:avLst/>
          </a:prstGeom>
          <a:noFill/>
        </p:spPr>
        <p:txBody>
          <a:bodyPr wrap="square">
            <a:spAutoFit/>
          </a:bodyPr>
          <a:lstStyle/>
          <a:p>
            <a:pPr marL="285750" indent="-285750">
              <a:buFont typeface="Arial" panose="020B0604020202020204" pitchFamily="34" charset="0"/>
              <a:buChar char="•"/>
            </a:pPr>
            <a:r>
              <a:rPr lang="ru-RU" b="1" dirty="0"/>
              <a:t>Слова в адресе: </a:t>
            </a:r>
            <a:r>
              <a:rPr lang="ru-RU" dirty="0"/>
              <a:t>улица, проспект, площадь, переулок, дом и др.</a:t>
            </a:r>
          </a:p>
        </p:txBody>
      </p:sp>
    </p:spTree>
    <p:extLst>
      <p:ext uri="{BB962C8B-B14F-4D97-AF65-F5344CB8AC3E}">
        <p14:creationId xmlns:p14="http://schemas.microsoft.com/office/powerpoint/2010/main" val="57242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F982D6F-01A5-4053-A0A9-0108B48C4DF6}"/>
              </a:ext>
            </a:extLst>
          </p:cNvPr>
          <p:cNvSpPr txBox="1"/>
          <p:nvPr/>
        </p:nvSpPr>
        <p:spPr>
          <a:xfrm>
            <a:off x="304799" y="206188"/>
            <a:ext cx="11241741" cy="3600986"/>
          </a:xfrm>
          <a:prstGeom prst="rect">
            <a:avLst/>
          </a:prstGeom>
          <a:noFill/>
        </p:spPr>
        <p:txBody>
          <a:bodyPr wrap="square">
            <a:spAutoFit/>
          </a:bodyPr>
          <a:lstStyle/>
          <a:p>
            <a:pPr algn="ctr"/>
            <a:r>
              <a:rPr lang="ru-RU" sz="3600" b="1" dirty="0">
                <a:solidFill>
                  <a:schemeClr val="bg1"/>
                </a:solidFill>
              </a:rPr>
              <a:t>Реквизит «Дата документа».</a:t>
            </a:r>
          </a:p>
          <a:p>
            <a:pPr algn="ctr"/>
            <a:endParaRPr lang="ru-RU" sz="2400" b="1" dirty="0">
              <a:solidFill>
                <a:schemeClr val="bg1"/>
              </a:solidFill>
            </a:endParaRPr>
          </a:p>
          <a:p>
            <a:pPr indent="432000" algn="just"/>
            <a:r>
              <a:rPr lang="ru-RU" sz="2400" dirty="0">
                <a:solidFill>
                  <a:schemeClr val="bg1"/>
                </a:solidFill>
              </a:rPr>
              <a:t>Своевременность и актуальность содержания документа находят свое </a:t>
            </a:r>
            <a:r>
              <a:rPr lang="ru-RU" sz="2400" dirty="0" smtClean="0">
                <a:solidFill>
                  <a:schemeClr val="bg1"/>
                </a:solidFill>
              </a:rPr>
              <a:t>подтверждение </a:t>
            </a:r>
            <a:r>
              <a:rPr lang="ru-RU" sz="2400" dirty="0">
                <a:solidFill>
                  <a:schemeClr val="bg1"/>
                </a:solidFill>
              </a:rPr>
              <a:t>в реквизите «дата документа». Именно дата составления документа показывает, как давно был оформлен данный документ и не является ли он устаревшим. Кроме того, этот реквизит обеспечивает юридическую силу документа.</a:t>
            </a:r>
          </a:p>
          <a:p>
            <a:pPr indent="432000" algn="just"/>
            <a:r>
              <a:rPr lang="ru-RU" sz="2400" dirty="0">
                <a:solidFill>
                  <a:schemeClr val="bg1"/>
                </a:solidFill>
              </a:rPr>
              <a:t>Датой документа является дата его подписания, утверждения или согласования, дата самого события. Для грамотного оформления документа необходимо знать следующие правила сроков фиксирования даты и способов ее написания.</a:t>
            </a:r>
          </a:p>
        </p:txBody>
      </p:sp>
      <p:sp>
        <p:nvSpPr>
          <p:cNvPr id="6" name="TextBox 5">
            <a:extLst>
              <a:ext uri="{FF2B5EF4-FFF2-40B4-BE49-F238E27FC236}">
                <a16:creationId xmlns:a16="http://schemas.microsoft.com/office/drawing/2014/main" xmlns="" id="{EBF6ADA7-1532-43D8-ADB7-23A2531B01FF}"/>
              </a:ext>
            </a:extLst>
          </p:cNvPr>
          <p:cNvSpPr txBox="1"/>
          <p:nvPr/>
        </p:nvSpPr>
        <p:spPr>
          <a:xfrm>
            <a:off x="645460" y="3991840"/>
            <a:ext cx="11035552" cy="2677656"/>
          </a:xfrm>
          <a:prstGeom prst="rect">
            <a:avLst/>
          </a:prstGeom>
          <a:noFill/>
        </p:spPr>
        <p:txBody>
          <a:bodyPr wrap="square">
            <a:spAutoFit/>
          </a:bodyPr>
          <a:lstStyle/>
          <a:p>
            <a:r>
              <a:rPr lang="ru-RU" sz="2000" dirty="0">
                <a:solidFill>
                  <a:schemeClr val="bg1"/>
                </a:solidFill>
              </a:rPr>
              <a:t>Датой документа может быть:</a:t>
            </a:r>
          </a:p>
          <a:p>
            <a:pPr marL="285750" indent="-285750">
              <a:buFont typeface="Arial" panose="020B0604020202020204" pitchFamily="34" charset="0"/>
              <a:buChar char="•"/>
            </a:pPr>
            <a:r>
              <a:rPr lang="ru-RU" sz="2000" b="1" dirty="0">
                <a:solidFill>
                  <a:srgbClr val="FFFF00"/>
                </a:solidFill>
              </a:rPr>
              <a:t>дата его подписания </a:t>
            </a:r>
            <a:r>
              <a:rPr lang="ru-RU" sz="2000" b="1" dirty="0">
                <a:solidFill>
                  <a:schemeClr val="bg1"/>
                </a:solidFill>
              </a:rPr>
              <a:t>— например</a:t>
            </a:r>
            <a:r>
              <a:rPr lang="ru-RU" sz="2000" dirty="0">
                <a:solidFill>
                  <a:schemeClr val="bg1"/>
                </a:solidFill>
              </a:rPr>
              <a:t>, для приказа, распоряжения, служебного письма;</a:t>
            </a:r>
          </a:p>
          <a:p>
            <a:pPr marL="285750" indent="-285750">
              <a:buFont typeface="Arial" panose="020B0604020202020204" pitchFamily="34" charset="0"/>
              <a:buChar char="•"/>
            </a:pPr>
            <a:r>
              <a:rPr lang="ru-RU" sz="2000" b="1" dirty="0">
                <a:solidFill>
                  <a:srgbClr val="FFFF00"/>
                </a:solidFill>
              </a:rPr>
              <a:t>дата утверждения или согласования </a:t>
            </a:r>
            <a:r>
              <a:rPr lang="ru-RU" sz="2000" b="1" dirty="0">
                <a:solidFill>
                  <a:schemeClr val="bg1"/>
                </a:solidFill>
              </a:rPr>
              <a:t>— например</a:t>
            </a:r>
            <a:r>
              <a:rPr lang="ru-RU" sz="2000" dirty="0">
                <a:solidFill>
                  <a:schemeClr val="bg1"/>
                </a:solidFill>
              </a:rPr>
              <a:t>, для инструкции;</a:t>
            </a:r>
          </a:p>
          <a:p>
            <a:pPr marL="285750" indent="-285750">
              <a:buFont typeface="Arial" panose="020B0604020202020204" pitchFamily="34" charset="0"/>
              <a:buChar char="•"/>
            </a:pPr>
            <a:r>
              <a:rPr lang="ru-RU" sz="2000" b="1" dirty="0">
                <a:solidFill>
                  <a:srgbClr val="FFFF00"/>
                </a:solidFill>
              </a:rPr>
              <a:t>дата самого события, которое зафиксировано в </a:t>
            </a:r>
            <a:r>
              <a:rPr lang="ru-RU" sz="2000" b="1" dirty="0" smtClean="0">
                <a:solidFill>
                  <a:srgbClr val="FFFF00"/>
                </a:solidFill>
              </a:rPr>
              <a:t>документе</a:t>
            </a:r>
            <a:r>
              <a:rPr lang="ru-RU" sz="2000" b="1" dirty="0">
                <a:solidFill>
                  <a:schemeClr val="bg1"/>
                </a:solidFill>
              </a:rPr>
              <a:t>, — например, </a:t>
            </a:r>
            <a:r>
              <a:rPr lang="ru-RU" sz="2000" dirty="0">
                <a:solidFill>
                  <a:schemeClr val="bg1"/>
                </a:solidFill>
              </a:rPr>
              <a:t>для акта или протокола.</a:t>
            </a:r>
          </a:p>
          <a:p>
            <a:pPr marL="285750" indent="-285750">
              <a:buFont typeface="Arial" panose="020B0604020202020204" pitchFamily="34" charset="0"/>
              <a:buChar char="•"/>
            </a:pPr>
            <a:endParaRPr lang="ru-RU" sz="2000" dirty="0">
              <a:solidFill>
                <a:schemeClr val="bg1"/>
              </a:solidFill>
            </a:endParaRPr>
          </a:p>
          <a:p>
            <a:r>
              <a:rPr lang="ru-RU" sz="2400" dirty="0">
                <a:solidFill>
                  <a:srgbClr val="FFFF00"/>
                </a:solidFill>
              </a:rPr>
              <a:t>Если авторами документа являются несколько организаций, то его датой является наиболее поздняя дата подписания. </a:t>
            </a:r>
          </a:p>
        </p:txBody>
      </p:sp>
    </p:spTree>
    <p:extLst>
      <p:ext uri="{BB962C8B-B14F-4D97-AF65-F5344CB8AC3E}">
        <p14:creationId xmlns:p14="http://schemas.microsoft.com/office/powerpoint/2010/main" val="24495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84AE47-E19C-4DEC-8E1B-03F7E972CAED}"/>
              </a:ext>
            </a:extLst>
          </p:cNvPr>
          <p:cNvSpPr>
            <a:spLocks noGrp="1"/>
          </p:cNvSpPr>
          <p:nvPr>
            <p:ph type="title"/>
          </p:nvPr>
        </p:nvSpPr>
        <p:spPr/>
        <p:txBody>
          <a:bodyPr>
            <a:noAutofit/>
          </a:bodyPr>
          <a:lstStyle/>
          <a:p>
            <a:r>
              <a:rPr lang="ru-RU" sz="2800" dirty="0">
                <a:solidFill>
                  <a:schemeClr val="bg1"/>
                </a:solidFill>
              </a:rPr>
              <a:t>По ГОСТ Р 7.0.97—2016 приняты два способа оформления даты в документе.</a:t>
            </a:r>
            <a:br>
              <a:rPr lang="ru-RU" sz="2800" dirty="0">
                <a:solidFill>
                  <a:schemeClr val="bg1"/>
                </a:solidFill>
              </a:rPr>
            </a:br>
            <a:endParaRPr lang="ru-RU" sz="2800" dirty="0">
              <a:solidFill>
                <a:schemeClr val="bg1"/>
              </a:solidFill>
            </a:endParaRPr>
          </a:p>
        </p:txBody>
      </p:sp>
      <p:sp>
        <p:nvSpPr>
          <p:cNvPr id="3" name="Объект 2">
            <a:extLst>
              <a:ext uri="{FF2B5EF4-FFF2-40B4-BE49-F238E27FC236}">
                <a16:creationId xmlns:a16="http://schemas.microsoft.com/office/drawing/2014/main" xmlns="" id="{3E24E42B-D9EC-4871-9DF2-6987E1F626B2}"/>
              </a:ext>
            </a:extLst>
          </p:cNvPr>
          <p:cNvSpPr>
            <a:spLocks noGrp="1"/>
          </p:cNvSpPr>
          <p:nvPr>
            <p:ph sz="half" idx="1"/>
          </p:nvPr>
        </p:nvSpPr>
        <p:spPr>
          <a:xfrm>
            <a:off x="671945" y="1482481"/>
            <a:ext cx="5022273" cy="2226422"/>
          </a:xfrm>
        </p:spPr>
        <p:txBody>
          <a:bodyPr>
            <a:noAutofit/>
          </a:bodyPr>
          <a:lstStyle/>
          <a:p>
            <a:r>
              <a:rPr lang="ru-RU" sz="2000" b="1" dirty="0">
                <a:solidFill>
                  <a:schemeClr val="bg1"/>
                </a:solidFill>
              </a:rPr>
              <a:t>1. Цифровой способ </a:t>
            </a:r>
            <a:r>
              <a:rPr lang="ru-RU" sz="2000" dirty="0">
                <a:solidFill>
                  <a:schemeClr val="bg1"/>
                </a:solidFill>
              </a:rPr>
              <a:t>— арабскими цифрами в последовательности: день месяца, месяц, год. День месяца и месяц оформляют двумя парами арабских цифр, разделенными точкой, год — четырьмя арабскими цифрами (без точки). </a:t>
            </a:r>
            <a:r>
              <a:rPr lang="ru-RU" sz="2000" dirty="0" smtClean="0">
                <a:solidFill>
                  <a:schemeClr val="bg1"/>
                </a:solidFill>
              </a:rPr>
              <a:t>Например</a:t>
            </a:r>
            <a:r>
              <a:rPr lang="ru-RU" sz="2000" dirty="0">
                <a:solidFill>
                  <a:schemeClr val="bg1"/>
                </a:solidFill>
              </a:rPr>
              <a:t>: 19.09.2018.</a:t>
            </a:r>
          </a:p>
        </p:txBody>
      </p:sp>
      <p:sp>
        <p:nvSpPr>
          <p:cNvPr id="6" name="Объект 5">
            <a:extLst>
              <a:ext uri="{FF2B5EF4-FFF2-40B4-BE49-F238E27FC236}">
                <a16:creationId xmlns:a16="http://schemas.microsoft.com/office/drawing/2014/main" xmlns="" id="{E34F5FBE-BE1A-40BF-A1F1-8B66912B926A}"/>
              </a:ext>
            </a:extLst>
          </p:cNvPr>
          <p:cNvSpPr>
            <a:spLocks noGrp="1"/>
          </p:cNvSpPr>
          <p:nvPr>
            <p:ph sz="half" idx="2"/>
          </p:nvPr>
        </p:nvSpPr>
        <p:spPr>
          <a:xfrm>
            <a:off x="6172200" y="1439462"/>
            <a:ext cx="5347855" cy="2558116"/>
          </a:xfrm>
        </p:spPr>
        <p:txBody>
          <a:bodyPr>
            <a:normAutofit/>
          </a:bodyPr>
          <a:lstStyle/>
          <a:p>
            <a:r>
              <a:rPr lang="ru-RU" sz="2200" b="1" dirty="0">
                <a:solidFill>
                  <a:schemeClr val="bg1"/>
                </a:solidFill>
              </a:rPr>
              <a:t>2. Словесно-цифровой способ. </a:t>
            </a:r>
            <a:r>
              <a:rPr lang="ru-RU" sz="2200" dirty="0">
                <a:solidFill>
                  <a:schemeClr val="bg1"/>
                </a:solidFill>
              </a:rPr>
              <a:t>Например: 01 сентября2018 г. (день месяца — две арабские цифры).При подготовке нормативных и финансовых документов рекомендуется словесно-цифровой способ оформления даты (без кавычек), например: 12 апреля 2018 г.</a:t>
            </a:r>
          </a:p>
          <a:p>
            <a:endParaRPr lang="ru-RU" dirty="0"/>
          </a:p>
        </p:txBody>
      </p:sp>
      <p:pic>
        <p:nvPicPr>
          <p:cNvPr id="8" name="Рисунок 7">
            <a:extLst>
              <a:ext uri="{FF2B5EF4-FFF2-40B4-BE49-F238E27FC236}">
                <a16:creationId xmlns:a16="http://schemas.microsoft.com/office/drawing/2014/main" xmlns="" id="{A1DDB39E-B7FE-4023-9B5B-C5958CC565DD}"/>
              </a:ext>
            </a:extLst>
          </p:cNvPr>
          <p:cNvPicPr>
            <a:picLocks noChangeAspect="1"/>
          </p:cNvPicPr>
          <p:nvPr/>
        </p:nvPicPr>
        <p:blipFill rotWithShape="1">
          <a:blip r:embed="rId2">
            <a:extLst>
              <a:ext uri="{28A0092B-C50C-407E-A947-70E740481C1C}">
                <a14:useLocalDpi xmlns:a14="http://schemas.microsoft.com/office/drawing/2010/main" val="0"/>
              </a:ext>
            </a:extLst>
          </a:blip>
          <a:srcRect t="34510" b="22353"/>
          <a:stretch/>
        </p:blipFill>
        <p:spPr>
          <a:xfrm>
            <a:off x="2373967" y="3997578"/>
            <a:ext cx="7444066" cy="2408375"/>
          </a:xfrm>
          <a:prstGeom prst="rect">
            <a:avLst/>
          </a:prstGeom>
          <a:ln>
            <a:solidFill>
              <a:srgbClr val="272727"/>
            </a:solidFill>
          </a:ln>
        </p:spPr>
      </p:pic>
      <p:sp>
        <p:nvSpPr>
          <p:cNvPr id="9" name="Прямоугольник 8">
            <a:extLst>
              <a:ext uri="{FF2B5EF4-FFF2-40B4-BE49-F238E27FC236}">
                <a16:creationId xmlns:a16="http://schemas.microsoft.com/office/drawing/2014/main" xmlns="" id="{F7D64031-695B-43B0-B5AB-41E34692A58D}"/>
              </a:ext>
            </a:extLst>
          </p:cNvPr>
          <p:cNvSpPr/>
          <p:nvPr/>
        </p:nvSpPr>
        <p:spPr>
          <a:xfrm>
            <a:off x="3182471" y="5396753"/>
            <a:ext cx="3541059" cy="4482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extLst>
              <a:ext uri="{FF2B5EF4-FFF2-40B4-BE49-F238E27FC236}">
                <a16:creationId xmlns:a16="http://schemas.microsoft.com/office/drawing/2014/main" xmlns="" id="{63EDA56C-A536-49F0-8C8A-7A618409DC4B}"/>
              </a:ext>
            </a:extLst>
          </p:cNvPr>
          <p:cNvSpPr/>
          <p:nvPr/>
        </p:nvSpPr>
        <p:spPr>
          <a:xfrm>
            <a:off x="3747247" y="5329369"/>
            <a:ext cx="2424953" cy="853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extLst>
              <a:ext uri="{FF2B5EF4-FFF2-40B4-BE49-F238E27FC236}">
                <a16:creationId xmlns:a16="http://schemas.microsoft.com/office/drawing/2014/main" xmlns="" id="{8DC86F83-824E-4C19-B56C-58065133CEBA}"/>
              </a:ext>
            </a:extLst>
          </p:cNvPr>
          <p:cNvSpPr/>
          <p:nvPr/>
        </p:nvSpPr>
        <p:spPr>
          <a:xfrm>
            <a:off x="2780460" y="5329369"/>
            <a:ext cx="1125071" cy="3292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b="1" u="sng" dirty="0">
                <a:solidFill>
                  <a:schemeClr val="tx1"/>
                </a:solidFill>
                <a:latin typeface="Times New Roman" panose="02020603050405020304" pitchFamily="18" charset="0"/>
                <a:cs typeface="Times New Roman" panose="02020603050405020304" pitchFamily="18" charset="0"/>
              </a:rPr>
              <a:t>05 апреля 2010</a:t>
            </a:r>
          </a:p>
        </p:txBody>
      </p:sp>
    </p:spTree>
    <p:extLst>
      <p:ext uri="{BB962C8B-B14F-4D97-AF65-F5344CB8AC3E}">
        <p14:creationId xmlns:p14="http://schemas.microsoft.com/office/powerpoint/2010/main" val="59790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19587F8-0103-49F6-AFC7-68AAD65CF7D8}"/>
              </a:ext>
            </a:extLst>
          </p:cNvPr>
          <p:cNvSpPr>
            <a:spLocks noGrp="1"/>
          </p:cNvSpPr>
          <p:nvPr>
            <p:ph type="title"/>
          </p:nvPr>
        </p:nvSpPr>
        <p:spPr>
          <a:xfrm>
            <a:off x="838200" y="983674"/>
            <a:ext cx="10515600" cy="1601040"/>
          </a:xfrm>
        </p:spPr>
        <p:txBody>
          <a:bodyPr>
            <a:noAutofit/>
          </a:bodyPr>
          <a:lstStyle/>
          <a:p>
            <a:r>
              <a:rPr lang="ru-RU" sz="3200" dirty="0">
                <a:solidFill>
                  <a:schemeClr val="bg1"/>
                </a:solidFill>
              </a:rPr>
              <a:t>                                                       </a:t>
            </a:r>
            <a:r>
              <a:rPr lang="ru-RU" sz="3200" b="1" dirty="0">
                <a:solidFill>
                  <a:schemeClr val="bg1"/>
                </a:solidFill>
              </a:rPr>
              <a:t>Реквизит «Адресат». </a:t>
            </a:r>
            <a:r>
              <a:rPr lang="ru-RU" sz="2400" dirty="0">
                <a:solidFill>
                  <a:schemeClr val="bg1"/>
                </a:solidFill>
              </a:rPr>
              <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Точная адресность любого документа отражается в оформлении реквизита «Адресат». Данный реквизит присутствует в справочно-информационных документах: письмах, докладных и объяснительных записках, справках и др. В качестве адресата могут быть организации, их структурные подразделения, должностные или физические лица.</a:t>
            </a:r>
            <a:br>
              <a:rPr lang="ru-RU" sz="24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По ГОСТ Р 0.7.97—2016 существует несколько вариантов оформления реквизита «Адресат».</a:t>
            </a:r>
          </a:p>
        </p:txBody>
      </p:sp>
      <p:sp>
        <p:nvSpPr>
          <p:cNvPr id="5" name="TextBox 4">
            <a:extLst>
              <a:ext uri="{FF2B5EF4-FFF2-40B4-BE49-F238E27FC236}">
                <a16:creationId xmlns:a16="http://schemas.microsoft.com/office/drawing/2014/main" xmlns="" id="{350DC900-BBF1-403D-AA51-6A089B2272FC}"/>
              </a:ext>
            </a:extLst>
          </p:cNvPr>
          <p:cNvSpPr txBox="1"/>
          <p:nvPr/>
        </p:nvSpPr>
        <p:spPr>
          <a:xfrm>
            <a:off x="782170" y="3786238"/>
            <a:ext cx="10394576" cy="2092881"/>
          </a:xfrm>
          <a:prstGeom prst="rect">
            <a:avLst/>
          </a:prstGeom>
          <a:noFill/>
        </p:spPr>
        <p:txBody>
          <a:bodyPr wrap="square">
            <a:spAutoFit/>
          </a:bodyPr>
          <a:lstStyle/>
          <a:p>
            <a:r>
              <a:rPr lang="ru-RU" sz="2800" b="1" dirty="0">
                <a:solidFill>
                  <a:schemeClr val="bg1"/>
                </a:solidFill>
              </a:rPr>
              <a:t>1. </a:t>
            </a:r>
            <a:r>
              <a:rPr lang="ru-RU" sz="2800" dirty="0">
                <a:solidFill>
                  <a:schemeClr val="bg1"/>
                </a:solidFill>
              </a:rPr>
              <a:t>Документ можно адресовать на имя организации или структурного подразделения, при этом наименование организации и ее структурного подразделения указывают в имени-тельном падеже, например:                                                                                             </a:t>
            </a:r>
          </a:p>
          <a:p>
            <a:r>
              <a:rPr lang="ru-RU" dirty="0">
                <a:solidFill>
                  <a:schemeClr val="bg1"/>
                </a:solidFill>
              </a:rPr>
              <a:t>                                                                                                                     </a:t>
            </a:r>
            <a:endParaRPr lang="ru-RU" i="1" dirty="0">
              <a:solidFill>
                <a:schemeClr val="bg1"/>
              </a:solidFill>
            </a:endParaRPr>
          </a:p>
        </p:txBody>
      </p:sp>
      <p:sp>
        <p:nvSpPr>
          <p:cNvPr id="7" name="Объект 6">
            <a:extLst>
              <a:ext uri="{FF2B5EF4-FFF2-40B4-BE49-F238E27FC236}">
                <a16:creationId xmlns:a16="http://schemas.microsoft.com/office/drawing/2014/main" xmlns="" id="{625F0C80-DC95-4EA4-9CA4-5313D25DF4F1}"/>
              </a:ext>
            </a:extLst>
          </p:cNvPr>
          <p:cNvSpPr>
            <a:spLocks noGrp="1"/>
          </p:cNvSpPr>
          <p:nvPr>
            <p:ph idx="1"/>
          </p:nvPr>
        </p:nvSpPr>
        <p:spPr>
          <a:xfrm flipH="1">
            <a:off x="726141" y="6104965"/>
            <a:ext cx="112059" cy="71998"/>
          </a:xfrm>
        </p:spPr>
        <p:txBody>
          <a:bodyPr>
            <a:normAutofit fontScale="25000" lnSpcReduction="20000"/>
          </a:bodyPr>
          <a:lstStyle/>
          <a:p>
            <a:endParaRPr lang="ru-RU" dirty="0"/>
          </a:p>
        </p:txBody>
      </p:sp>
      <p:sp>
        <p:nvSpPr>
          <p:cNvPr id="8" name="Прямоугольник 7">
            <a:extLst>
              <a:ext uri="{FF2B5EF4-FFF2-40B4-BE49-F238E27FC236}">
                <a16:creationId xmlns:a16="http://schemas.microsoft.com/office/drawing/2014/main" xmlns="" id="{0BC47824-A50A-41EC-BAA8-DD8258EF4DDA}"/>
              </a:ext>
            </a:extLst>
          </p:cNvPr>
          <p:cNvSpPr/>
          <p:nvPr/>
        </p:nvSpPr>
        <p:spPr>
          <a:xfrm>
            <a:off x="6866151" y="5317259"/>
            <a:ext cx="4979485" cy="13606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i="1" dirty="0">
                <a:solidFill>
                  <a:schemeClr val="tx1"/>
                </a:solidFill>
              </a:rPr>
              <a:t>Минюст России</a:t>
            </a:r>
          </a:p>
          <a:p>
            <a:r>
              <a:rPr lang="ru-RU" sz="2400" i="1" dirty="0">
                <a:solidFill>
                  <a:schemeClr val="tx1"/>
                </a:solidFill>
              </a:rPr>
              <a:t>Департамент организации и контроля</a:t>
            </a:r>
          </a:p>
        </p:txBody>
      </p:sp>
    </p:spTree>
    <p:extLst>
      <p:ext uri="{BB962C8B-B14F-4D97-AF65-F5344CB8AC3E}">
        <p14:creationId xmlns:p14="http://schemas.microsoft.com/office/powerpoint/2010/main" val="7797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C7701A6-E48B-4B86-B055-3AD4FDDE2628}"/>
              </a:ext>
            </a:extLst>
          </p:cNvPr>
          <p:cNvSpPr>
            <a:spLocks noGrp="1"/>
          </p:cNvSpPr>
          <p:nvPr>
            <p:ph type="title"/>
          </p:nvPr>
        </p:nvSpPr>
        <p:spPr>
          <a:xfrm>
            <a:off x="838199" y="365125"/>
            <a:ext cx="11062855" cy="1325563"/>
          </a:xfrm>
        </p:spPr>
        <p:txBody>
          <a:bodyPr>
            <a:noAutofit/>
          </a:bodyPr>
          <a:lstStyle/>
          <a:p>
            <a:r>
              <a:rPr lang="ru-RU" sz="2400" b="1" dirty="0">
                <a:solidFill>
                  <a:schemeClr val="bg1"/>
                </a:solidFill>
                <a:latin typeface="+mn-lt"/>
              </a:rPr>
              <a:t>2.</a:t>
            </a:r>
            <a:r>
              <a:rPr lang="ru-RU" sz="2400" dirty="0">
                <a:solidFill>
                  <a:schemeClr val="bg1"/>
                </a:solidFill>
                <a:latin typeface="+mn-lt"/>
              </a:rPr>
              <a:t> Документ можно адресовать должностному лицу. Должность лица, которому адресован документ, указывают в дательном падеже. При адресовании документа должностному лицу инициалы указывают после фамилии, например:</a:t>
            </a:r>
          </a:p>
        </p:txBody>
      </p:sp>
      <p:sp>
        <p:nvSpPr>
          <p:cNvPr id="3" name="Объект 2">
            <a:extLst>
              <a:ext uri="{FF2B5EF4-FFF2-40B4-BE49-F238E27FC236}">
                <a16:creationId xmlns:a16="http://schemas.microsoft.com/office/drawing/2014/main" xmlns="" id="{545005C2-C0B1-4E3E-995C-02F8CCBC0B98}"/>
              </a:ext>
            </a:extLst>
          </p:cNvPr>
          <p:cNvSpPr>
            <a:spLocks noGrp="1"/>
          </p:cNvSpPr>
          <p:nvPr>
            <p:ph idx="1"/>
          </p:nvPr>
        </p:nvSpPr>
        <p:spPr>
          <a:xfrm>
            <a:off x="838200" y="2506662"/>
            <a:ext cx="11062854" cy="4351338"/>
          </a:xfrm>
        </p:spPr>
        <p:txBody>
          <a:bodyPr>
            <a:normAutofit/>
          </a:bodyPr>
          <a:lstStyle/>
          <a:p>
            <a:pPr marL="0" indent="0">
              <a:buNone/>
            </a:pPr>
            <a:r>
              <a:rPr lang="ru-RU" sz="2400" b="1" dirty="0">
                <a:solidFill>
                  <a:schemeClr val="bg1"/>
                </a:solidFill>
              </a:rPr>
              <a:t>3. </a:t>
            </a:r>
            <a:r>
              <a:rPr lang="ru-RU" sz="2400" dirty="0">
                <a:solidFill>
                  <a:schemeClr val="bg1"/>
                </a:solidFill>
              </a:rPr>
              <a:t>Документ можно адресовать физическому лицу: сначала указывают фамилию в дательном падеже, инициалы после фамилии, затем почтовый адрес.</a:t>
            </a:r>
          </a:p>
          <a:p>
            <a:pPr marL="0" indent="0">
              <a:buNone/>
            </a:pPr>
            <a:endParaRPr lang="ru-RU" sz="2400" dirty="0">
              <a:solidFill>
                <a:schemeClr val="bg1"/>
              </a:solidFill>
            </a:endParaRPr>
          </a:p>
          <a:p>
            <a:pPr marL="0" indent="0">
              <a:buNone/>
            </a:pPr>
            <a:endParaRPr lang="ru-RU" sz="2400" dirty="0">
              <a:solidFill>
                <a:schemeClr val="bg1"/>
              </a:solidFill>
            </a:endParaRPr>
          </a:p>
          <a:p>
            <a:pPr marL="0" indent="0">
              <a:buNone/>
            </a:pPr>
            <a:endParaRPr lang="ru-RU" sz="2400" b="1" dirty="0" smtClean="0">
              <a:solidFill>
                <a:schemeClr val="bg1"/>
              </a:solidFill>
            </a:endParaRPr>
          </a:p>
          <a:p>
            <a:pPr marL="0" indent="0">
              <a:buNone/>
            </a:pPr>
            <a:r>
              <a:rPr lang="ru-RU" sz="2400" b="1" dirty="0" smtClean="0">
                <a:solidFill>
                  <a:schemeClr val="bg1"/>
                </a:solidFill>
              </a:rPr>
              <a:t>4</a:t>
            </a:r>
            <a:r>
              <a:rPr lang="ru-RU" sz="2400" b="1" dirty="0">
                <a:solidFill>
                  <a:schemeClr val="bg1"/>
                </a:solidFill>
              </a:rPr>
              <a:t>.</a:t>
            </a:r>
            <a:r>
              <a:rPr lang="ru-RU" sz="2400" dirty="0">
                <a:solidFill>
                  <a:schemeClr val="bg1"/>
                </a:solidFill>
              </a:rPr>
              <a:t> Если документ отправляют в несколько организаций или в несколько структурных подразделений одной организации, то их следует указывать обобщенно, например:</a:t>
            </a:r>
          </a:p>
        </p:txBody>
      </p:sp>
      <p:sp>
        <p:nvSpPr>
          <p:cNvPr id="4" name="Прямоугольник 3">
            <a:extLst>
              <a:ext uri="{FF2B5EF4-FFF2-40B4-BE49-F238E27FC236}">
                <a16:creationId xmlns:a16="http://schemas.microsoft.com/office/drawing/2014/main" xmlns="" id="{451030A0-A52F-4FAF-BFAD-6A5DDEFB4B77}"/>
              </a:ext>
            </a:extLst>
          </p:cNvPr>
          <p:cNvSpPr/>
          <p:nvPr/>
        </p:nvSpPr>
        <p:spPr>
          <a:xfrm>
            <a:off x="7660341" y="1506070"/>
            <a:ext cx="2604248" cy="905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i="1" dirty="0">
                <a:solidFill>
                  <a:schemeClr val="tx1"/>
                </a:solidFill>
              </a:rPr>
              <a:t>Генеральному директору </a:t>
            </a:r>
          </a:p>
          <a:p>
            <a:r>
              <a:rPr lang="ru-RU" sz="1400" i="1" dirty="0">
                <a:solidFill>
                  <a:schemeClr val="tx1"/>
                </a:solidFill>
              </a:rPr>
              <a:t>(название предприятия)</a:t>
            </a:r>
          </a:p>
          <a:p>
            <a:r>
              <a:rPr lang="ru-RU" sz="1400" i="1" dirty="0" smtClean="0">
                <a:solidFill>
                  <a:schemeClr val="tx1"/>
                </a:solidFill>
              </a:rPr>
              <a:t> Иванову  Е.К.</a:t>
            </a:r>
            <a:endParaRPr lang="ru-RU" sz="1400" i="1" dirty="0">
              <a:solidFill>
                <a:schemeClr val="tx1"/>
              </a:solidFill>
            </a:endParaRPr>
          </a:p>
        </p:txBody>
      </p:sp>
      <p:sp>
        <p:nvSpPr>
          <p:cNvPr id="5" name="Прямоугольник 4">
            <a:extLst>
              <a:ext uri="{FF2B5EF4-FFF2-40B4-BE49-F238E27FC236}">
                <a16:creationId xmlns:a16="http://schemas.microsoft.com/office/drawing/2014/main" xmlns="" id="{F315926A-41A6-45F4-ADA9-F28EBF0B0386}"/>
              </a:ext>
            </a:extLst>
          </p:cNvPr>
          <p:cNvSpPr/>
          <p:nvPr/>
        </p:nvSpPr>
        <p:spPr>
          <a:xfrm>
            <a:off x="7660341" y="3429000"/>
            <a:ext cx="2720788" cy="1044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i="1" dirty="0">
                <a:solidFill>
                  <a:schemeClr val="tx1"/>
                </a:solidFill>
              </a:rPr>
              <a:t>Фокину Ю.Н. </a:t>
            </a:r>
          </a:p>
          <a:p>
            <a:r>
              <a:rPr lang="ru-RU" sz="1400" i="1" dirty="0">
                <a:solidFill>
                  <a:schemeClr val="tx1"/>
                </a:solidFill>
              </a:rPr>
              <a:t>Первомайская ул., д. 20, кв. 6,</a:t>
            </a:r>
          </a:p>
          <a:p>
            <a:r>
              <a:rPr lang="ru-RU" sz="1400" i="1" dirty="0">
                <a:solidFill>
                  <a:schemeClr val="tx1"/>
                </a:solidFill>
              </a:rPr>
              <a:t>Москва, 117602</a:t>
            </a:r>
          </a:p>
        </p:txBody>
      </p:sp>
      <p:sp>
        <p:nvSpPr>
          <p:cNvPr id="6" name="Прямоугольник 5">
            <a:extLst>
              <a:ext uri="{FF2B5EF4-FFF2-40B4-BE49-F238E27FC236}">
                <a16:creationId xmlns:a16="http://schemas.microsoft.com/office/drawing/2014/main" xmlns="" id="{6D9BFAC3-8F1B-4539-BEE9-0F87AAE7611C}"/>
              </a:ext>
            </a:extLst>
          </p:cNvPr>
          <p:cNvSpPr/>
          <p:nvPr/>
        </p:nvSpPr>
        <p:spPr>
          <a:xfrm>
            <a:off x="7660340" y="5532437"/>
            <a:ext cx="2783541" cy="832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400" i="1" dirty="0">
                <a:solidFill>
                  <a:schemeClr val="tx1"/>
                </a:solidFill>
              </a:rPr>
              <a:t>Администрации районов</a:t>
            </a:r>
          </a:p>
          <a:p>
            <a:r>
              <a:rPr lang="ru-RU" sz="1400" i="1" dirty="0">
                <a:solidFill>
                  <a:schemeClr val="tx1"/>
                </a:solidFill>
              </a:rPr>
              <a:t>Московской области</a:t>
            </a:r>
          </a:p>
        </p:txBody>
      </p:sp>
    </p:spTree>
    <p:extLst>
      <p:ext uri="{BB962C8B-B14F-4D97-AF65-F5344CB8AC3E}">
        <p14:creationId xmlns:p14="http://schemas.microsoft.com/office/powerpoint/2010/main" val="3794580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4A349D-C7C9-4E3F-B519-0F4610EC5F5E}"/>
              </a:ext>
            </a:extLst>
          </p:cNvPr>
          <p:cNvSpPr>
            <a:spLocks noGrp="1"/>
          </p:cNvSpPr>
          <p:nvPr>
            <p:ph type="title"/>
          </p:nvPr>
        </p:nvSpPr>
        <p:spPr>
          <a:xfrm>
            <a:off x="885263" y="2327564"/>
            <a:ext cx="10515600" cy="1801383"/>
          </a:xfrm>
        </p:spPr>
        <p:txBody>
          <a:bodyPr>
            <a:noAutofit/>
          </a:bodyPr>
          <a:lstStyle/>
          <a:p>
            <a:r>
              <a:rPr lang="ru-RU" sz="2400" b="1" dirty="0">
                <a:solidFill>
                  <a:schemeClr val="bg1"/>
                </a:solidFill>
              </a:rPr>
              <a:t>5. В состав реквизита «Адресат» при необходимости может входить почтовый адрес. Реквизиты адреса указывают в последовательности, установленной Правилами оказания услуг почтовой связи:</a:t>
            </a:r>
            <a:br>
              <a:rPr lang="ru-RU" sz="2400" b="1" dirty="0">
                <a:solidFill>
                  <a:schemeClr val="bg1"/>
                </a:solidFill>
              </a:rPr>
            </a:br>
            <a:r>
              <a:rPr lang="ru-RU" sz="2800" dirty="0" smtClean="0">
                <a:solidFill>
                  <a:schemeClr val="bg1"/>
                </a:solidFill>
              </a:rPr>
              <a:t>• </a:t>
            </a:r>
            <a:r>
              <a:rPr lang="ru-RU" sz="2800" dirty="0">
                <a:solidFill>
                  <a:srgbClr val="FFFF00"/>
                </a:solidFill>
              </a:rPr>
              <a:t>наименование адресата (для граждан — фамилия, имя отчество);</a:t>
            </a:r>
            <a:br>
              <a:rPr lang="ru-RU" sz="2800" dirty="0">
                <a:solidFill>
                  <a:srgbClr val="FFFF00"/>
                </a:solidFill>
              </a:rPr>
            </a:br>
            <a:r>
              <a:rPr lang="ru-RU" sz="2800" dirty="0">
                <a:solidFill>
                  <a:srgbClr val="FFFF00"/>
                </a:solidFill>
              </a:rPr>
              <a:t>• название улицы, номер дома, номер квартиры;</a:t>
            </a:r>
            <a:br>
              <a:rPr lang="ru-RU" sz="2800" dirty="0">
                <a:solidFill>
                  <a:srgbClr val="FFFF00"/>
                </a:solidFill>
              </a:rPr>
            </a:br>
            <a:r>
              <a:rPr lang="ru-RU" sz="2800" dirty="0">
                <a:solidFill>
                  <a:srgbClr val="FFFF00"/>
                </a:solidFill>
              </a:rPr>
              <a:t>• название населенного пункта (городу, поселка и т.п.);</a:t>
            </a:r>
            <a:br>
              <a:rPr lang="ru-RU" sz="2800" dirty="0">
                <a:solidFill>
                  <a:srgbClr val="FFFF00"/>
                </a:solidFill>
              </a:rPr>
            </a:br>
            <a:r>
              <a:rPr lang="ru-RU" sz="2800" dirty="0">
                <a:solidFill>
                  <a:srgbClr val="FFFF00"/>
                </a:solidFill>
              </a:rPr>
              <a:t>• название района;</a:t>
            </a:r>
            <a:br>
              <a:rPr lang="ru-RU" sz="2800" dirty="0">
                <a:solidFill>
                  <a:srgbClr val="FFFF00"/>
                </a:solidFill>
              </a:rPr>
            </a:br>
            <a:r>
              <a:rPr lang="ru-RU" sz="2800" dirty="0">
                <a:solidFill>
                  <a:srgbClr val="FFFF00"/>
                </a:solidFill>
              </a:rPr>
              <a:t>• название республики, края, области, автономного округа (области);</a:t>
            </a:r>
            <a:br>
              <a:rPr lang="ru-RU" sz="2800" dirty="0">
                <a:solidFill>
                  <a:srgbClr val="FFFF00"/>
                </a:solidFill>
              </a:rPr>
            </a:br>
            <a:r>
              <a:rPr lang="ru-RU" sz="2800" dirty="0">
                <a:solidFill>
                  <a:srgbClr val="FFFF00"/>
                </a:solidFill>
              </a:rPr>
              <a:t>• название страны (для международных почтовых отправлений);</a:t>
            </a:r>
            <a:br>
              <a:rPr lang="ru-RU" sz="2800" dirty="0">
                <a:solidFill>
                  <a:srgbClr val="FFFF00"/>
                </a:solidFill>
              </a:rPr>
            </a:br>
            <a:r>
              <a:rPr lang="ru-RU" sz="2800" dirty="0">
                <a:solidFill>
                  <a:srgbClr val="FFFF00"/>
                </a:solidFill>
              </a:rPr>
              <a:t>• почтовый индекс. </a:t>
            </a:r>
            <a:r>
              <a:rPr lang="ru-RU" sz="2800" dirty="0">
                <a:solidFill>
                  <a:schemeClr val="bg1"/>
                </a:solidFill>
              </a:rPr>
              <a:t>В почтовом адресе не должно быть сокращенных названий города, поселка, улицы и др.</a:t>
            </a:r>
            <a:br>
              <a:rPr lang="ru-RU" sz="2800"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6. Если письмо адресуется организации, указывают ее наименование, затем почтовый адрес, например:</a:t>
            </a:r>
            <a:br>
              <a:rPr lang="ru-RU" sz="2400" dirty="0">
                <a:solidFill>
                  <a:schemeClr val="bg1"/>
                </a:solidFill>
              </a:rPr>
            </a:br>
            <a:r>
              <a:rPr lang="ru-RU" sz="2400" dirty="0">
                <a:solidFill>
                  <a:schemeClr val="bg1"/>
                </a:solidFill>
              </a:rPr>
              <a:t/>
            </a:r>
            <a:br>
              <a:rPr lang="ru-RU" sz="2400" dirty="0">
                <a:solidFill>
                  <a:schemeClr val="bg1"/>
                </a:solidFill>
              </a:rPr>
            </a:br>
            <a:endParaRPr lang="ru-RU" sz="2400" dirty="0">
              <a:solidFill>
                <a:schemeClr val="bg1"/>
              </a:solidFill>
            </a:endParaRPr>
          </a:p>
        </p:txBody>
      </p:sp>
      <p:sp>
        <p:nvSpPr>
          <p:cNvPr id="3" name="Объект 2">
            <a:extLst>
              <a:ext uri="{FF2B5EF4-FFF2-40B4-BE49-F238E27FC236}">
                <a16:creationId xmlns:a16="http://schemas.microsoft.com/office/drawing/2014/main" xmlns="" id="{8A3EC919-200A-490A-BBBE-7BF661F79D85}"/>
              </a:ext>
            </a:extLst>
          </p:cNvPr>
          <p:cNvSpPr>
            <a:spLocks noGrp="1"/>
          </p:cNvSpPr>
          <p:nvPr>
            <p:ph idx="1"/>
          </p:nvPr>
        </p:nvSpPr>
        <p:spPr>
          <a:xfrm flipH="1" flipV="1">
            <a:off x="11353799" y="6176962"/>
            <a:ext cx="94129" cy="45719"/>
          </a:xfrm>
        </p:spPr>
        <p:txBody>
          <a:bodyPr>
            <a:normAutofit fontScale="25000" lnSpcReduction="20000"/>
          </a:bodyPr>
          <a:lstStyle/>
          <a:p>
            <a:endParaRPr lang="ru-RU" dirty="0"/>
          </a:p>
        </p:txBody>
      </p:sp>
      <p:sp>
        <p:nvSpPr>
          <p:cNvPr id="4" name="Прямоугольник 3">
            <a:extLst>
              <a:ext uri="{FF2B5EF4-FFF2-40B4-BE49-F238E27FC236}">
                <a16:creationId xmlns:a16="http://schemas.microsoft.com/office/drawing/2014/main" xmlns="" id="{59F7CD42-F25F-4914-BBED-7FBA8C5E6340}"/>
              </a:ext>
            </a:extLst>
          </p:cNvPr>
          <p:cNvSpPr/>
          <p:nvPr/>
        </p:nvSpPr>
        <p:spPr>
          <a:xfrm>
            <a:off x="7707202" y="5290805"/>
            <a:ext cx="4231342" cy="14702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a:solidFill>
                  <a:schemeClr val="tx1"/>
                </a:solidFill>
              </a:rPr>
              <a:t>Всероссийский научно-исследовательский институт документоведения и архивного дела (ВНИИДАД)</a:t>
            </a:r>
          </a:p>
          <a:p>
            <a:r>
              <a:rPr lang="ru-RU" i="1" dirty="0">
                <a:solidFill>
                  <a:schemeClr val="tx1"/>
                </a:solidFill>
              </a:rPr>
              <a:t>Профсоюзная ул., д. 82, Москва, 117393</a:t>
            </a:r>
          </a:p>
        </p:txBody>
      </p:sp>
    </p:spTree>
    <p:extLst>
      <p:ext uri="{BB962C8B-B14F-4D97-AF65-F5344CB8AC3E}">
        <p14:creationId xmlns:p14="http://schemas.microsoft.com/office/powerpoint/2010/main" val="2340111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2C17486-6C28-4D26-BDAB-07F93F18CBFA}"/>
              </a:ext>
            </a:extLst>
          </p:cNvPr>
          <p:cNvSpPr>
            <a:spLocks noGrp="1"/>
          </p:cNvSpPr>
          <p:nvPr>
            <p:ph type="title"/>
          </p:nvPr>
        </p:nvSpPr>
        <p:spPr/>
        <p:txBody>
          <a:bodyPr>
            <a:normAutofit/>
          </a:bodyPr>
          <a:lstStyle/>
          <a:p>
            <a:r>
              <a:rPr lang="ru-RU" sz="2700" dirty="0">
                <a:solidFill>
                  <a:schemeClr val="bg1"/>
                </a:solidFill>
              </a:rPr>
              <a:t>7. Если письмо адресуется должностному лицу, указывают должностное лицо, затем почтовый адрес, например:</a:t>
            </a:r>
            <a:endParaRPr lang="ru-RU" dirty="0"/>
          </a:p>
        </p:txBody>
      </p:sp>
      <p:sp>
        <p:nvSpPr>
          <p:cNvPr id="3" name="Объект 2">
            <a:extLst>
              <a:ext uri="{FF2B5EF4-FFF2-40B4-BE49-F238E27FC236}">
                <a16:creationId xmlns:a16="http://schemas.microsoft.com/office/drawing/2014/main" xmlns="" id="{D67279D8-A336-4102-8DD4-199751A2E31F}"/>
              </a:ext>
            </a:extLst>
          </p:cNvPr>
          <p:cNvSpPr>
            <a:spLocks noGrp="1"/>
          </p:cNvSpPr>
          <p:nvPr>
            <p:ph idx="1"/>
          </p:nvPr>
        </p:nvSpPr>
        <p:spPr/>
        <p:txBody>
          <a:bodyPr/>
          <a:lstStyle/>
          <a:p>
            <a:pPr marL="0" indent="0">
              <a:buNone/>
            </a:pPr>
            <a:endParaRPr lang="ru-RU" dirty="0">
              <a:solidFill>
                <a:schemeClr val="bg1"/>
              </a:solidFill>
            </a:endParaRPr>
          </a:p>
          <a:p>
            <a:pPr marL="0" indent="0">
              <a:buNone/>
            </a:pPr>
            <a:endParaRPr lang="ru-RU" dirty="0">
              <a:solidFill>
                <a:schemeClr val="bg1"/>
              </a:solidFill>
            </a:endParaRPr>
          </a:p>
          <a:p>
            <a:pPr marL="0" indent="0">
              <a:buNone/>
            </a:pPr>
            <a:r>
              <a:rPr lang="ru-RU" sz="2400" dirty="0">
                <a:solidFill>
                  <a:schemeClr val="bg1"/>
                </a:solidFill>
              </a:rPr>
              <a:t>8. При адресовании документа физическому лицу указывают фамилию и инициалы получателя, затем почтовый адрес, например:</a:t>
            </a:r>
          </a:p>
          <a:p>
            <a:pPr marL="0" indent="0">
              <a:buNone/>
            </a:pPr>
            <a:endParaRPr lang="ru-RU" sz="2400" dirty="0">
              <a:solidFill>
                <a:schemeClr val="bg1"/>
              </a:solidFill>
            </a:endParaRPr>
          </a:p>
        </p:txBody>
      </p:sp>
      <p:sp>
        <p:nvSpPr>
          <p:cNvPr id="4" name="Прямоугольник 3">
            <a:extLst>
              <a:ext uri="{FF2B5EF4-FFF2-40B4-BE49-F238E27FC236}">
                <a16:creationId xmlns:a16="http://schemas.microsoft.com/office/drawing/2014/main" xmlns="" id="{C7C2748E-BB18-4BAE-8335-A868F3DCE7C1}"/>
              </a:ext>
            </a:extLst>
          </p:cNvPr>
          <p:cNvSpPr/>
          <p:nvPr/>
        </p:nvSpPr>
        <p:spPr>
          <a:xfrm>
            <a:off x="7628964" y="1470212"/>
            <a:ext cx="3460377" cy="1325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a:solidFill>
                  <a:schemeClr val="tx1"/>
                </a:solidFill>
              </a:rPr>
              <a:t>Директору (название предприятия)</a:t>
            </a:r>
          </a:p>
          <a:p>
            <a:r>
              <a:rPr lang="ru-RU" i="1" dirty="0">
                <a:solidFill>
                  <a:schemeClr val="tx1"/>
                </a:solidFill>
              </a:rPr>
              <a:t>Е. К. Петрову</a:t>
            </a:r>
          </a:p>
          <a:p>
            <a:r>
              <a:rPr lang="ru-RU" i="1" dirty="0">
                <a:solidFill>
                  <a:schemeClr val="tx1"/>
                </a:solidFill>
              </a:rPr>
              <a:t>Дмитровская ул., д. 62,Москва, 1176718.</a:t>
            </a:r>
          </a:p>
        </p:txBody>
      </p:sp>
      <p:sp>
        <p:nvSpPr>
          <p:cNvPr id="5" name="Прямоугольник 4">
            <a:extLst>
              <a:ext uri="{FF2B5EF4-FFF2-40B4-BE49-F238E27FC236}">
                <a16:creationId xmlns:a16="http://schemas.microsoft.com/office/drawing/2014/main" xmlns="" id="{20D233D8-E0A6-4DE6-8217-1A43AA5641B0}"/>
              </a:ext>
            </a:extLst>
          </p:cNvPr>
          <p:cNvSpPr/>
          <p:nvPr/>
        </p:nvSpPr>
        <p:spPr>
          <a:xfrm>
            <a:off x="7691718" y="3774141"/>
            <a:ext cx="3397623" cy="13255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a:solidFill>
                  <a:schemeClr val="tx1"/>
                </a:solidFill>
              </a:rPr>
              <a:t>Калинину И.П.</a:t>
            </a:r>
          </a:p>
          <a:p>
            <a:r>
              <a:rPr lang="ru-RU" i="1" dirty="0">
                <a:solidFill>
                  <a:schemeClr val="tx1"/>
                </a:solidFill>
              </a:rPr>
              <a:t>Садовая ул., д. 5, кв. 15,</a:t>
            </a:r>
          </a:p>
          <a:p>
            <a:r>
              <a:rPr lang="ru-RU" i="1" dirty="0">
                <a:solidFill>
                  <a:schemeClr val="tx1"/>
                </a:solidFill>
              </a:rPr>
              <a:t>г. Липки, Киреевский район, Тульская обл., 306692</a:t>
            </a:r>
          </a:p>
        </p:txBody>
      </p:sp>
    </p:spTree>
    <p:extLst>
      <p:ext uri="{BB962C8B-B14F-4D97-AF65-F5344CB8AC3E}">
        <p14:creationId xmlns:p14="http://schemas.microsoft.com/office/powerpoint/2010/main" val="408567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1782" y="304800"/>
            <a:ext cx="11069782" cy="646331"/>
          </a:xfrm>
          <a:prstGeom prst="rect">
            <a:avLst/>
          </a:prstGeom>
          <a:noFill/>
        </p:spPr>
        <p:txBody>
          <a:bodyPr wrap="square" rtlCol="0">
            <a:spAutoFit/>
          </a:bodyPr>
          <a:lstStyle/>
          <a:p>
            <a:pPr algn="ctr"/>
            <a:r>
              <a:rPr lang="ru-RU" sz="3600" b="1" dirty="0" smtClean="0">
                <a:solidFill>
                  <a:schemeClr val="bg1"/>
                </a:solidFill>
              </a:rPr>
              <a:t>Правила склонения  фамилий в документах</a:t>
            </a:r>
            <a:endParaRPr lang="ru-RU" sz="3600" b="1" dirty="0">
              <a:solidFill>
                <a:schemeClr val="bg1"/>
              </a:solidFill>
            </a:endParaRPr>
          </a:p>
        </p:txBody>
      </p:sp>
      <p:sp>
        <p:nvSpPr>
          <p:cNvPr id="6" name="TextBox 5"/>
          <p:cNvSpPr txBox="1"/>
          <p:nvPr/>
        </p:nvSpPr>
        <p:spPr>
          <a:xfrm>
            <a:off x="734292" y="1413162"/>
            <a:ext cx="11139054" cy="4893647"/>
          </a:xfrm>
          <a:prstGeom prst="rect">
            <a:avLst/>
          </a:prstGeom>
          <a:noFill/>
        </p:spPr>
        <p:txBody>
          <a:bodyPr wrap="square" rtlCol="0">
            <a:spAutoFit/>
          </a:bodyPr>
          <a:lstStyle/>
          <a:p>
            <a:pPr marL="342900" indent="-342900">
              <a:buAutoNum type="arabicPeriod"/>
            </a:pPr>
            <a:r>
              <a:rPr lang="ru-RU" sz="2400" dirty="0" smtClean="0">
                <a:solidFill>
                  <a:schemeClr val="bg1"/>
                </a:solidFill>
              </a:rPr>
              <a:t>Не склоняются фамилии, оканчивающиеся на </a:t>
            </a:r>
            <a:r>
              <a:rPr lang="ru-RU" sz="2400" i="1" dirty="0" smtClean="0">
                <a:solidFill>
                  <a:schemeClr val="bg1"/>
                </a:solidFill>
              </a:rPr>
              <a:t>–о, -ых, -их</a:t>
            </a:r>
            <a:r>
              <a:rPr lang="ru-RU" sz="2400" dirty="0" smtClean="0">
                <a:solidFill>
                  <a:schemeClr val="bg1"/>
                </a:solidFill>
              </a:rPr>
              <a:t>: </a:t>
            </a:r>
          </a:p>
          <a:p>
            <a:r>
              <a:rPr lang="ru-RU" sz="2400" b="1" dirty="0">
                <a:solidFill>
                  <a:schemeClr val="bg1"/>
                </a:solidFill>
              </a:rPr>
              <a:t> </a:t>
            </a:r>
            <a:r>
              <a:rPr lang="ru-RU" sz="2400" b="1" dirty="0" smtClean="0">
                <a:solidFill>
                  <a:schemeClr val="bg1"/>
                </a:solidFill>
              </a:rPr>
              <a:t>     </a:t>
            </a:r>
            <a:r>
              <a:rPr lang="ru-RU" sz="2400" b="1" dirty="0" smtClean="0">
                <a:solidFill>
                  <a:srgbClr val="FFFF00"/>
                </a:solidFill>
              </a:rPr>
              <a:t>Кому? Н.И. Дорошенко, А.П. Красных, Е.А. Долгих.</a:t>
            </a:r>
          </a:p>
          <a:p>
            <a:r>
              <a:rPr lang="ru-RU" sz="2400" dirty="0" smtClean="0">
                <a:solidFill>
                  <a:schemeClr val="bg1"/>
                </a:solidFill>
              </a:rPr>
              <a:t>2. Склоняются мужские фамилии русского и иноязычного происхождения,    оканчивающиеся на согласные. </a:t>
            </a:r>
            <a:r>
              <a:rPr lang="ru-RU" sz="2400" dirty="0" smtClean="0">
                <a:solidFill>
                  <a:srgbClr val="FFFF00"/>
                </a:solidFill>
              </a:rPr>
              <a:t>Кому? Борису Ивановичу Ткачуку, Станиславу Петровичу Жуку.</a:t>
            </a:r>
          </a:p>
          <a:p>
            <a:r>
              <a:rPr lang="ru-RU" sz="2400" dirty="0" smtClean="0">
                <a:solidFill>
                  <a:schemeClr val="bg1"/>
                </a:solidFill>
              </a:rPr>
              <a:t>3. Не склоняются женские фамилии русского и иноязычного происхождения, оканчивающиеся на согласные. </a:t>
            </a:r>
            <a:r>
              <a:rPr lang="ru-RU" sz="2400" dirty="0" smtClean="0">
                <a:solidFill>
                  <a:srgbClr val="FFFF00"/>
                </a:solidFill>
              </a:rPr>
              <a:t>Кому? Ирине Владимировне Кулик, Наталье Фёдоровне Шахрай.</a:t>
            </a:r>
          </a:p>
          <a:p>
            <a:r>
              <a:rPr lang="ru-RU" sz="2400" dirty="0" smtClean="0">
                <a:solidFill>
                  <a:schemeClr val="bg1"/>
                </a:solidFill>
              </a:rPr>
              <a:t>4. Склоняются русские и иноязычные, оканчивающиеся на безударные –а/я: </a:t>
            </a:r>
            <a:r>
              <a:rPr lang="ru-RU" sz="2400" dirty="0" smtClean="0">
                <a:solidFill>
                  <a:srgbClr val="FFFF00"/>
                </a:solidFill>
              </a:rPr>
              <a:t>Кому? Н.И. Субботе, И.М. Попереке.</a:t>
            </a:r>
          </a:p>
          <a:p>
            <a:r>
              <a:rPr lang="ru-RU" sz="2400" b="1" dirty="0" smtClean="0">
                <a:solidFill>
                  <a:srgbClr val="FF0000"/>
                </a:solidFill>
              </a:rPr>
              <a:t>Исключение:</a:t>
            </a:r>
          </a:p>
          <a:p>
            <a:r>
              <a:rPr lang="ru-RU" sz="2400" b="1" dirty="0" smtClean="0">
                <a:solidFill>
                  <a:schemeClr val="bg1"/>
                </a:solidFill>
              </a:rPr>
              <a:t>Если конечному </a:t>
            </a:r>
            <a:r>
              <a:rPr lang="ru-RU" sz="2400" b="1" i="1" dirty="0" smtClean="0">
                <a:solidFill>
                  <a:srgbClr val="FF0000"/>
                </a:solidFill>
              </a:rPr>
              <a:t>–а/я </a:t>
            </a:r>
            <a:r>
              <a:rPr lang="ru-RU" sz="2400" b="1" dirty="0" smtClean="0">
                <a:solidFill>
                  <a:schemeClr val="bg1"/>
                </a:solidFill>
              </a:rPr>
              <a:t>предшествует гласный звук </a:t>
            </a:r>
            <a:r>
              <a:rPr lang="ru-RU" sz="2400" b="1" i="1" dirty="0" smtClean="0">
                <a:solidFill>
                  <a:srgbClr val="FF0000"/>
                </a:solidFill>
              </a:rPr>
              <a:t>и</a:t>
            </a:r>
            <a:r>
              <a:rPr lang="ru-RU" sz="2400" b="1" dirty="0" smtClean="0">
                <a:solidFill>
                  <a:schemeClr val="bg1"/>
                </a:solidFill>
              </a:rPr>
              <a:t>, то эти фамилии не склоняются : </a:t>
            </a:r>
            <a:r>
              <a:rPr lang="ru-RU" sz="2400" b="1" dirty="0" smtClean="0">
                <a:solidFill>
                  <a:srgbClr val="FFFF00"/>
                </a:solidFill>
              </a:rPr>
              <a:t>Кому? И.П. </a:t>
            </a:r>
            <a:r>
              <a:rPr lang="ru-RU" sz="2400" b="1" dirty="0" err="1" smtClean="0">
                <a:solidFill>
                  <a:srgbClr val="FFFF00"/>
                </a:solidFill>
              </a:rPr>
              <a:t>Галиа</a:t>
            </a:r>
            <a:r>
              <a:rPr lang="ru-RU" sz="2400" b="1" dirty="0" smtClean="0">
                <a:solidFill>
                  <a:srgbClr val="FFFF00"/>
                </a:solidFill>
              </a:rPr>
              <a:t>, В.В. </a:t>
            </a:r>
            <a:r>
              <a:rPr lang="ru-RU" sz="2400" b="1" dirty="0" err="1" smtClean="0">
                <a:solidFill>
                  <a:srgbClr val="FFFF00"/>
                </a:solidFill>
              </a:rPr>
              <a:t>Лурия</a:t>
            </a:r>
            <a:r>
              <a:rPr lang="ru-RU" sz="2400" b="1" dirty="0" smtClean="0">
                <a:solidFill>
                  <a:srgbClr val="FFFF00"/>
                </a:solidFill>
              </a:rPr>
              <a:t>.</a:t>
            </a:r>
            <a:endParaRPr lang="ru-RU" sz="2400" b="1" dirty="0">
              <a:solidFill>
                <a:srgbClr val="FFFF00"/>
              </a:solidFill>
            </a:endParaRPr>
          </a:p>
        </p:txBody>
      </p:sp>
    </p:spTree>
    <p:extLst>
      <p:ext uri="{BB962C8B-B14F-4D97-AF65-F5344CB8AC3E}">
        <p14:creationId xmlns:p14="http://schemas.microsoft.com/office/powerpoint/2010/main" val="166183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1782" y="304800"/>
            <a:ext cx="11069782" cy="646331"/>
          </a:xfrm>
          <a:prstGeom prst="rect">
            <a:avLst/>
          </a:prstGeom>
          <a:noFill/>
        </p:spPr>
        <p:txBody>
          <a:bodyPr wrap="square" rtlCol="0">
            <a:spAutoFit/>
          </a:bodyPr>
          <a:lstStyle/>
          <a:p>
            <a:pPr algn="ctr"/>
            <a:r>
              <a:rPr lang="ru-RU" sz="3600" b="1" dirty="0" smtClean="0">
                <a:solidFill>
                  <a:schemeClr val="bg1"/>
                </a:solidFill>
              </a:rPr>
              <a:t>Правила склонения  фамилий в документах</a:t>
            </a:r>
            <a:endParaRPr lang="ru-RU" sz="3600" b="1" dirty="0">
              <a:solidFill>
                <a:schemeClr val="bg1"/>
              </a:solidFill>
            </a:endParaRPr>
          </a:p>
        </p:txBody>
      </p:sp>
      <p:sp>
        <p:nvSpPr>
          <p:cNvPr id="6" name="TextBox 5"/>
          <p:cNvSpPr txBox="1"/>
          <p:nvPr/>
        </p:nvSpPr>
        <p:spPr>
          <a:xfrm>
            <a:off x="734292" y="1413162"/>
            <a:ext cx="11139054" cy="4524315"/>
          </a:xfrm>
          <a:prstGeom prst="rect">
            <a:avLst/>
          </a:prstGeom>
          <a:noFill/>
        </p:spPr>
        <p:txBody>
          <a:bodyPr wrap="square" rtlCol="0">
            <a:spAutoFit/>
          </a:bodyPr>
          <a:lstStyle/>
          <a:p>
            <a:r>
              <a:rPr lang="ru-RU" sz="2400" dirty="0" smtClean="0">
                <a:solidFill>
                  <a:schemeClr val="bg1"/>
                </a:solidFill>
              </a:rPr>
              <a:t>5. Склоняются славянские фамилии, оканчивающиеся на ударные гласные </a:t>
            </a:r>
            <a:r>
              <a:rPr lang="ru-RU" sz="2400" i="1" dirty="0" smtClean="0">
                <a:solidFill>
                  <a:schemeClr val="bg1"/>
                </a:solidFill>
              </a:rPr>
              <a:t>–а/я</a:t>
            </a:r>
            <a:r>
              <a:rPr lang="ru-RU" sz="2400" dirty="0" smtClean="0">
                <a:solidFill>
                  <a:schemeClr val="bg1"/>
                </a:solidFill>
              </a:rPr>
              <a:t>: </a:t>
            </a:r>
          </a:p>
          <a:p>
            <a:r>
              <a:rPr lang="ru-RU" sz="2400" b="1" dirty="0">
                <a:solidFill>
                  <a:schemeClr val="bg1"/>
                </a:solidFill>
              </a:rPr>
              <a:t> </a:t>
            </a:r>
            <a:r>
              <a:rPr lang="ru-RU" sz="2400" b="1" dirty="0" smtClean="0">
                <a:solidFill>
                  <a:schemeClr val="bg1"/>
                </a:solidFill>
              </a:rPr>
              <a:t>     </a:t>
            </a:r>
            <a:r>
              <a:rPr lang="ru-RU" sz="2400" b="1" dirty="0" smtClean="0">
                <a:solidFill>
                  <a:srgbClr val="FFFF00"/>
                </a:solidFill>
              </a:rPr>
              <a:t>Кому? С.С. Головне, А.Ю. Лободе.</a:t>
            </a:r>
          </a:p>
          <a:p>
            <a:r>
              <a:rPr lang="ru-RU" sz="2400" dirty="0">
                <a:solidFill>
                  <a:schemeClr val="bg1"/>
                </a:solidFill>
              </a:rPr>
              <a:t>6</a:t>
            </a:r>
            <a:r>
              <a:rPr lang="ru-RU" sz="2400" dirty="0" smtClean="0">
                <a:solidFill>
                  <a:schemeClr val="bg1"/>
                </a:solidFill>
              </a:rPr>
              <a:t>.  Не склоняются иноязычные фамилии, оканчивающиеся на гласные звуки. </a:t>
            </a:r>
            <a:r>
              <a:rPr lang="ru-RU" sz="2400" dirty="0" smtClean="0">
                <a:solidFill>
                  <a:srgbClr val="FFFF00"/>
                </a:solidFill>
              </a:rPr>
              <a:t>Кому? Дюма, Золя, Гюго, Бизе, Шоу.</a:t>
            </a:r>
          </a:p>
          <a:p>
            <a:r>
              <a:rPr lang="ru-RU" sz="2400" dirty="0">
                <a:solidFill>
                  <a:schemeClr val="bg1"/>
                </a:solidFill>
              </a:rPr>
              <a:t>7</a:t>
            </a:r>
            <a:r>
              <a:rPr lang="ru-RU" sz="2400" dirty="0" smtClean="0">
                <a:solidFill>
                  <a:schemeClr val="bg1"/>
                </a:solidFill>
              </a:rPr>
              <a:t>. В официальных текстах и документах в виде исключения допустимо </a:t>
            </a:r>
            <a:r>
              <a:rPr lang="ru-RU" sz="2400" dirty="0" err="1" smtClean="0">
                <a:solidFill>
                  <a:schemeClr val="bg1"/>
                </a:solidFill>
              </a:rPr>
              <a:t>несклонять</a:t>
            </a:r>
            <a:r>
              <a:rPr lang="ru-RU" sz="2400" dirty="0" smtClean="0">
                <a:solidFill>
                  <a:schemeClr val="bg1"/>
                </a:solidFill>
              </a:rPr>
              <a:t> фамилию:</a:t>
            </a:r>
          </a:p>
          <a:p>
            <a:r>
              <a:rPr lang="ru-RU" sz="2400" dirty="0" smtClean="0">
                <a:solidFill>
                  <a:schemeClr val="bg1"/>
                </a:solidFill>
              </a:rPr>
              <a:t>А) если такова семейная традиция;</a:t>
            </a:r>
          </a:p>
          <a:p>
            <a:r>
              <a:rPr lang="ru-RU" sz="2400" dirty="0" smtClean="0">
                <a:solidFill>
                  <a:schemeClr val="bg1"/>
                </a:solidFill>
              </a:rPr>
              <a:t>Б) если фамилия неблагозвучна;</a:t>
            </a:r>
          </a:p>
          <a:p>
            <a:r>
              <a:rPr lang="ru-RU" sz="2400" dirty="0" smtClean="0">
                <a:solidFill>
                  <a:schemeClr val="bg1"/>
                </a:solidFill>
              </a:rPr>
              <a:t>В) если фамилия вызывает нежелательную ассоциацию.</a:t>
            </a:r>
          </a:p>
          <a:p>
            <a:r>
              <a:rPr lang="ru-RU" sz="2400" dirty="0" smtClean="0">
                <a:solidFill>
                  <a:schemeClr val="bg1"/>
                </a:solidFill>
              </a:rPr>
              <a:t> </a:t>
            </a:r>
            <a:r>
              <a:rPr lang="ru-RU" sz="2400" dirty="0" smtClean="0">
                <a:solidFill>
                  <a:srgbClr val="FFFF00"/>
                </a:solidFill>
              </a:rPr>
              <a:t>Кому? Александру Николаевичу Дуб, Ивану Сергеевичу Гусь, Ирине Петровне Слизка.</a:t>
            </a:r>
          </a:p>
          <a:p>
            <a:endParaRPr lang="ru-RU" sz="2400" b="1" dirty="0">
              <a:solidFill>
                <a:srgbClr val="FFFF00"/>
              </a:solidFill>
            </a:endParaRPr>
          </a:p>
        </p:txBody>
      </p:sp>
    </p:spTree>
    <p:extLst>
      <p:ext uri="{BB962C8B-B14F-4D97-AF65-F5344CB8AC3E}">
        <p14:creationId xmlns:p14="http://schemas.microsoft.com/office/powerpoint/2010/main" val="69404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857" y="725714"/>
            <a:ext cx="9274628" cy="5078313"/>
          </a:xfrm>
          <a:prstGeom prst="rect">
            <a:avLst/>
          </a:prstGeom>
          <a:noFill/>
        </p:spPr>
        <p:txBody>
          <a:bodyPr wrap="square" rtlCol="0">
            <a:spAutoFit/>
          </a:bodyPr>
          <a:lstStyle/>
          <a:p>
            <a:pPr algn="ctr"/>
            <a:r>
              <a:rPr lang="ru-RU" sz="5400" b="1" dirty="0">
                <a:solidFill>
                  <a:schemeClr val="bg1"/>
                </a:solidFill>
                <a:latin typeface="+mj-lt"/>
              </a:rPr>
              <a:t>ТЕМА 1.2.</a:t>
            </a:r>
          </a:p>
          <a:p>
            <a:pPr algn="ctr"/>
            <a:r>
              <a:rPr lang="ru-RU" sz="5400" b="1" dirty="0">
                <a:solidFill>
                  <a:schemeClr val="bg1"/>
                </a:solidFill>
                <a:latin typeface="+mj-lt"/>
              </a:rPr>
              <a:t>Особенности языка служебного документа.</a:t>
            </a:r>
          </a:p>
          <a:p>
            <a:pPr algn="ctr"/>
            <a:r>
              <a:rPr lang="ru-RU" sz="5400" b="1" dirty="0" smtClean="0">
                <a:solidFill>
                  <a:schemeClr val="bg1"/>
                </a:solidFill>
                <a:latin typeface="+mj-lt"/>
              </a:rPr>
              <a:t>Языковые </a:t>
            </a:r>
            <a:r>
              <a:rPr lang="ru-RU" sz="5400" b="1" dirty="0">
                <a:solidFill>
                  <a:schemeClr val="bg1"/>
                </a:solidFill>
                <a:latin typeface="+mj-lt"/>
              </a:rPr>
              <a:t>требования к оформлению реквизитов документа.</a:t>
            </a:r>
          </a:p>
        </p:txBody>
      </p:sp>
      <p:sp>
        <p:nvSpPr>
          <p:cNvPr id="5" name="TextBox 4"/>
          <p:cNvSpPr txBox="1"/>
          <p:nvPr/>
        </p:nvSpPr>
        <p:spPr>
          <a:xfrm>
            <a:off x="275771" y="238151"/>
            <a:ext cx="725715" cy="3170099"/>
          </a:xfrm>
          <a:prstGeom prst="rect">
            <a:avLst/>
          </a:prstGeom>
          <a:noFill/>
        </p:spPr>
        <p:txBody>
          <a:bodyPr wrap="square" rtlCol="0">
            <a:spAutoFit/>
          </a:bodyPr>
          <a:lstStyle/>
          <a:p>
            <a:r>
              <a:rPr lang="en-US" sz="20000" b="1" dirty="0">
                <a:solidFill>
                  <a:srgbClr val="FF0000"/>
                </a:solidFill>
              </a:rPr>
              <a:t>!</a:t>
            </a:r>
          </a:p>
        </p:txBody>
      </p:sp>
    </p:spTree>
    <p:extLst>
      <p:ext uri="{BB962C8B-B14F-4D97-AF65-F5344CB8AC3E}">
        <p14:creationId xmlns:p14="http://schemas.microsoft.com/office/powerpoint/2010/main" val="67744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E00A870-135D-461B-9633-3C680BA48619}"/>
              </a:ext>
            </a:extLst>
          </p:cNvPr>
          <p:cNvSpPr>
            <a:spLocks noGrp="1"/>
          </p:cNvSpPr>
          <p:nvPr>
            <p:ph type="title"/>
          </p:nvPr>
        </p:nvSpPr>
        <p:spPr>
          <a:xfrm>
            <a:off x="838199" y="365125"/>
            <a:ext cx="11215255" cy="2064310"/>
          </a:xfrm>
        </p:spPr>
        <p:txBody>
          <a:bodyPr>
            <a:noAutofit/>
          </a:bodyPr>
          <a:lstStyle/>
          <a:p>
            <a:r>
              <a:rPr lang="ru-RU" sz="2800" dirty="0">
                <a:solidFill>
                  <a:schemeClr val="bg1"/>
                </a:solidFill>
              </a:rPr>
              <a:t>                                </a:t>
            </a:r>
            <a:r>
              <a:rPr lang="ru-RU" sz="2800" b="1" dirty="0">
                <a:solidFill>
                  <a:schemeClr val="bg1"/>
                </a:solidFill>
              </a:rPr>
              <a:t>Реквизит «Гриф утверждения документа».</a:t>
            </a:r>
            <a:r>
              <a:rPr lang="ru-RU" sz="2400" b="1" dirty="0">
                <a:solidFill>
                  <a:schemeClr val="bg1"/>
                </a:solidFill>
              </a:rPr>
              <a:t/>
            </a:r>
            <a:br>
              <a:rPr lang="ru-RU" sz="2400" b="1" dirty="0">
                <a:solidFill>
                  <a:schemeClr val="bg1"/>
                </a:solidFill>
              </a:rPr>
            </a:br>
            <a:r>
              <a:rPr lang="ru-RU" sz="2400" dirty="0">
                <a:solidFill>
                  <a:schemeClr val="bg1"/>
                </a:solidFill>
              </a:rPr>
              <a:t/>
            </a:r>
            <a:br>
              <a:rPr lang="ru-RU" sz="2400" dirty="0">
                <a:solidFill>
                  <a:schemeClr val="bg1"/>
                </a:solidFill>
              </a:rPr>
            </a:br>
            <a:r>
              <a:rPr lang="ru-RU" sz="2400" b="1" dirty="0">
                <a:solidFill>
                  <a:schemeClr val="bg1"/>
                </a:solidFill>
              </a:rPr>
              <a:t>Гриф утверждения — </a:t>
            </a:r>
            <a:r>
              <a:rPr lang="ru-RU" sz="2400" dirty="0">
                <a:solidFill>
                  <a:schemeClr val="bg1"/>
                </a:solidFill>
              </a:rPr>
              <a:t>особый способ введения документа в действие. Он проставляется на некоторых видах актов, договоров, инструкциях и других документах. Документ утверждается должностным лицом (должностными лицами) или специально издаваемым документом.</a:t>
            </a:r>
          </a:p>
        </p:txBody>
      </p:sp>
      <p:sp>
        <p:nvSpPr>
          <p:cNvPr id="5" name="TextBox 4">
            <a:extLst>
              <a:ext uri="{FF2B5EF4-FFF2-40B4-BE49-F238E27FC236}">
                <a16:creationId xmlns:a16="http://schemas.microsoft.com/office/drawing/2014/main" xmlns="" id="{E066B96E-B522-4C0D-A9C1-19E8AD08A558}"/>
              </a:ext>
            </a:extLst>
          </p:cNvPr>
          <p:cNvSpPr txBox="1"/>
          <p:nvPr/>
        </p:nvSpPr>
        <p:spPr>
          <a:xfrm>
            <a:off x="861059" y="2551353"/>
            <a:ext cx="10806057" cy="923330"/>
          </a:xfrm>
          <a:prstGeom prst="rect">
            <a:avLst/>
          </a:prstGeom>
          <a:noFill/>
        </p:spPr>
        <p:txBody>
          <a:bodyPr wrap="square">
            <a:spAutoFit/>
          </a:bodyPr>
          <a:lstStyle/>
          <a:p>
            <a:r>
              <a:rPr lang="ru-RU" dirty="0">
                <a:solidFill>
                  <a:schemeClr val="bg1"/>
                </a:solidFill>
              </a:rPr>
              <a:t>1. При утверждении документа должностным лицом гриф утверждения документа должен состоять из слова УТВЕРЖДАЮ (без кавычек), наименования должности лица, утверждающего  Документ, его подписи, инициалов, фамилии и даты утверждения, например:</a:t>
            </a:r>
          </a:p>
        </p:txBody>
      </p:sp>
      <p:sp>
        <p:nvSpPr>
          <p:cNvPr id="6" name="Прямоугольник 5">
            <a:extLst>
              <a:ext uri="{FF2B5EF4-FFF2-40B4-BE49-F238E27FC236}">
                <a16:creationId xmlns:a16="http://schemas.microsoft.com/office/drawing/2014/main" xmlns="" id="{2164BE36-4F2D-4146-943E-E36FD1A3A5D9}"/>
              </a:ext>
            </a:extLst>
          </p:cNvPr>
          <p:cNvSpPr/>
          <p:nvPr/>
        </p:nvSpPr>
        <p:spPr>
          <a:xfrm>
            <a:off x="8005484" y="3231242"/>
            <a:ext cx="3200400" cy="13088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a:solidFill>
                  <a:schemeClr val="tx1"/>
                </a:solidFill>
              </a:rPr>
              <a:t>УТВЕРЖДАЮ </a:t>
            </a:r>
          </a:p>
          <a:p>
            <a:r>
              <a:rPr lang="ru-RU" i="1" dirty="0">
                <a:solidFill>
                  <a:schemeClr val="tx1"/>
                </a:solidFill>
              </a:rPr>
              <a:t>Генеральный директор (название учреждения)</a:t>
            </a:r>
          </a:p>
          <a:p>
            <a:r>
              <a:rPr lang="ru-RU" i="1" dirty="0">
                <a:solidFill>
                  <a:schemeClr val="tx1"/>
                </a:solidFill>
              </a:rPr>
              <a:t>Личная подпись</a:t>
            </a:r>
          </a:p>
          <a:p>
            <a:r>
              <a:rPr lang="ru-RU" i="1" dirty="0">
                <a:solidFill>
                  <a:schemeClr val="tx1"/>
                </a:solidFill>
              </a:rPr>
              <a:t> И. В. Иванов </a:t>
            </a:r>
            <a:r>
              <a:rPr lang="ru-RU" i="1" dirty="0" smtClean="0">
                <a:solidFill>
                  <a:schemeClr val="tx1"/>
                </a:solidFill>
              </a:rPr>
              <a:t>12 июля 2014 г</a:t>
            </a:r>
            <a:endParaRPr lang="ru-RU" i="1" dirty="0">
              <a:solidFill>
                <a:schemeClr val="tx1"/>
              </a:solidFill>
            </a:endParaRPr>
          </a:p>
        </p:txBody>
      </p:sp>
      <p:sp>
        <p:nvSpPr>
          <p:cNvPr id="8" name="TextBox 7">
            <a:extLst>
              <a:ext uri="{FF2B5EF4-FFF2-40B4-BE49-F238E27FC236}">
                <a16:creationId xmlns:a16="http://schemas.microsoft.com/office/drawing/2014/main" xmlns="" id="{585748A7-38E5-4089-B04C-E1A2E060CF76}"/>
              </a:ext>
            </a:extLst>
          </p:cNvPr>
          <p:cNvSpPr txBox="1"/>
          <p:nvPr/>
        </p:nvSpPr>
        <p:spPr>
          <a:xfrm>
            <a:off x="838198" y="4619813"/>
            <a:ext cx="10806057" cy="1200329"/>
          </a:xfrm>
          <a:prstGeom prst="rect">
            <a:avLst/>
          </a:prstGeom>
          <a:noFill/>
        </p:spPr>
        <p:txBody>
          <a:bodyPr wrap="square">
            <a:spAutoFit/>
          </a:bodyPr>
          <a:lstStyle/>
          <a:p>
            <a:r>
              <a:rPr lang="ru-RU" dirty="0">
                <a:solidFill>
                  <a:schemeClr val="bg1"/>
                </a:solidFill>
              </a:rPr>
              <a:t>2. При утверждении документа постановлением, решением, приказом — гриф утверждения состоит из слова УТВЕРЖДЕН (УТВЕРЖДЕНА, УТВЕРЖДЕНО, УТВЕРЖДЕНЫ) (без кавычек), согласованного в числе и падеже с наименованием утвержденного документа, наименования утверждающего документа в творительном падеже, его даты и номера, например:</a:t>
            </a:r>
          </a:p>
        </p:txBody>
      </p:sp>
      <p:pic>
        <p:nvPicPr>
          <p:cNvPr id="9" name="Рисунок 8">
            <a:extLst>
              <a:ext uri="{FF2B5EF4-FFF2-40B4-BE49-F238E27FC236}">
                <a16:creationId xmlns:a16="http://schemas.microsoft.com/office/drawing/2014/main" xmlns="" id="{DC671815-1F13-4B9B-B49A-984EB80C6A81}"/>
              </a:ext>
            </a:extLst>
          </p:cNvPr>
          <p:cNvPicPr>
            <a:picLocks noChangeAspect="1"/>
          </p:cNvPicPr>
          <p:nvPr/>
        </p:nvPicPr>
        <p:blipFill>
          <a:blip r:embed="rId2"/>
          <a:stretch>
            <a:fillRect/>
          </a:stretch>
        </p:blipFill>
        <p:spPr>
          <a:xfrm>
            <a:off x="7912325" y="5629832"/>
            <a:ext cx="3754792" cy="1084130"/>
          </a:xfrm>
          <a:prstGeom prst="rect">
            <a:avLst/>
          </a:prstGeom>
        </p:spPr>
      </p:pic>
    </p:spTree>
    <p:extLst>
      <p:ext uri="{BB962C8B-B14F-4D97-AF65-F5344CB8AC3E}">
        <p14:creationId xmlns:p14="http://schemas.microsoft.com/office/powerpoint/2010/main" val="3360004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BCC206-A3CA-449B-B73B-33CF3764795B}"/>
              </a:ext>
            </a:extLst>
          </p:cNvPr>
          <p:cNvSpPr>
            <a:spLocks noGrp="1"/>
          </p:cNvSpPr>
          <p:nvPr>
            <p:ph type="title"/>
          </p:nvPr>
        </p:nvSpPr>
        <p:spPr>
          <a:xfrm>
            <a:off x="838199" y="365125"/>
            <a:ext cx="11057965" cy="1325563"/>
          </a:xfrm>
        </p:spPr>
        <p:txBody>
          <a:bodyPr>
            <a:normAutofit fontScale="90000"/>
          </a:bodyPr>
          <a:lstStyle/>
          <a:p>
            <a:r>
              <a:rPr lang="ru-RU" sz="2400" b="1" dirty="0">
                <a:solidFill>
                  <a:schemeClr val="bg1"/>
                </a:solidFill>
              </a:rPr>
              <a:t>                                                         </a:t>
            </a:r>
            <a:r>
              <a:rPr lang="ru-RU" sz="3100" b="1" dirty="0">
                <a:solidFill>
                  <a:schemeClr val="bg1"/>
                </a:solidFill>
              </a:rPr>
              <a:t>Реквизит «Резолюция».</a:t>
            </a:r>
            <a:br>
              <a:rPr lang="ru-RU" sz="3100" b="1" dirty="0">
                <a:solidFill>
                  <a:schemeClr val="bg1"/>
                </a:solidFill>
              </a:rPr>
            </a:br>
            <a:r>
              <a:rPr lang="ru-RU" sz="2400" dirty="0">
                <a:solidFill>
                  <a:schemeClr val="bg1"/>
                </a:solidFill>
              </a:rPr>
              <a:t/>
            </a:r>
            <a:br>
              <a:rPr lang="ru-RU" sz="2400" dirty="0">
                <a:solidFill>
                  <a:schemeClr val="bg1"/>
                </a:solidFill>
              </a:rPr>
            </a:br>
            <a:r>
              <a:rPr lang="ru-RU" sz="2400" dirty="0">
                <a:solidFill>
                  <a:schemeClr val="bg1"/>
                </a:solidFill>
              </a:rPr>
              <a:t> </a:t>
            </a:r>
            <a:r>
              <a:rPr lang="ru-RU" sz="2700" b="1" i="1" dirty="0">
                <a:solidFill>
                  <a:srgbClr val="FFFF00"/>
                </a:solidFill>
              </a:rPr>
              <a:t>Резолюция</a:t>
            </a:r>
            <a:r>
              <a:rPr lang="ru-RU" sz="2700" i="1" dirty="0">
                <a:solidFill>
                  <a:srgbClr val="FFFF00"/>
                </a:solidFill>
              </a:rPr>
              <a:t> — </a:t>
            </a:r>
            <a:r>
              <a:rPr lang="ru-RU" sz="2700" b="1" i="1" dirty="0">
                <a:solidFill>
                  <a:srgbClr val="FFFF00"/>
                </a:solidFill>
              </a:rPr>
              <a:t>это надпись на документе, выполненная должностным лицом и содержащая указания к действию.</a:t>
            </a:r>
          </a:p>
        </p:txBody>
      </p:sp>
      <p:sp>
        <p:nvSpPr>
          <p:cNvPr id="3" name="Объект 2">
            <a:extLst>
              <a:ext uri="{FF2B5EF4-FFF2-40B4-BE49-F238E27FC236}">
                <a16:creationId xmlns:a16="http://schemas.microsoft.com/office/drawing/2014/main" xmlns="" id="{87A7C2BF-DBEB-48DB-9C41-699805ADDE01}"/>
              </a:ext>
            </a:extLst>
          </p:cNvPr>
          <p:cNvSpPr>
            <a:spLocks noGrp="1"/>
          </p:cNvSpPr>
          <p:nvPr>
            <p:ph idx="1"/>
          </p:nvPr>
        </p:nvSpPr>
        <p:spPr>
          <a:xfrm>
            <a:off x="838200" y="1825625"/>
            <a:ext cx="10515600" cy="2774084"/>
          </a:xfrm>
        </p:spPr>
        <p:txBody>
          <a:bodyPr>
            <a:noAutofit/>
          </a:bodyPr>
          <a:lstStyle/>
          <a:p>
            <a:r>
              <a:rPr lang="ru-RU" sz="2400" dirty="0">
                <a:solidFill>
                  <a:schemeClr val="bg1"/>
                </a:solidFill>
              </a:rPr>
              <a:t>1. Резолюция проставляется при рассмотрении входящих и внутренних документов соответствующим должностным лицом. Резолюция должна быть конкретной по содержанию и краткой по форме.</a:t>
            </a:r>
          </a:p>
          <a:p>
            <a:r>
              <a:rPr lang="ru-RU" sz="2400" dirty="0">
                <a:solidFill>
                  <a:schemeClr val="bg1"/>
                </a:solidFill>
              </a:rPr>
              <a:t>2. Если документ требует конкретного действия, то в резолюции указываются фамилия и инициалы исполнителя (-ей) (в дательном падеже), содержание поручения, срок исполнения.</a:t>
            </a:r>
          </a:p>
          <a:p>
            <a:r>
              <a:rPr lang="ru-RU" sz="2400" dirty="0">
                <a:solidFill>
                  <a:schemeClr val="bg1"/>
                </a:solidFill>
              </a:rPr>
              <a:t>3. Резолюция </a:t>
            </a:r>
            <a:r>
              <a:rPr lang="ru-RU" sz="2400" dirty="0" smtClean="0">
                <a:solidFill>
                  <a:schemeClr val="bg1"/>
                </a:solidFill>
              </a:rPr>
              <a:t>подписывается</a:t>
            </a:r>
          </a:p>
          <a:p>
            <a:pPr marL="0" indent="0">
              <a:buNone/>
            </a:pPr>
            <a:r>
              <a:rPr lang="ru-RU" sz="2400" dirty="0" smtClean="0">
                <a:solidFill>
                  <a:schemeClr val="bg1"/>
                </a:solidFill>
              </a:rPr>
              <a:t> </a:t>
            </a:r>
            <a:r>
              <a:rPr lang="ru-RU" sz="2400" dirty="0">
                <a:solidFill>
                  <a:schemeClr val="bg1"/>
                </a:solidFill>
              </a:rPr>
              <a:t>должностным лицом</a:t>
            </a:r>
            <a:r>
              <a:rPr lang="ru-RU" sz="2400" dirty="0" smtClean="0">
                <a:solidFill>
                  <a:schemeClr val="bg1"/>
                </a:solidFill>
              </a:rPr>
              <a:t>,</a:t>
            </a:r>
          </a:p>
          <a:p>
            <a:pPr marL="0" indent="0">
              <a:buNone/>
            </a:pPr>
            <a:r>
              <a:rPr lang="ru-RU" sz="2400" dirty="0" smtClean="0">
                <a:solidFill>
                  <a:schemeClr val="bg1"/>
                </a:solidFill>
              </a:rPr>
              <a:t> </a:t>
            </a:r>
            <a:r>
              <a:rPr lang="ru-RU" sz="2400" dirty="0">
                <a:solidFill>
                  <a:schemeClr val="bg1"/>
                </a:solidFill>
              </a:rPr>
              <a:t>в конце резолюции ставится дата</a:t>
            </a:r>
            <a:r>
              <a:rPr lang="ru-RU" sz="2400" dirty="0" smtClean="0">
                <a:solidFill>
                  <a:schemeClr val="bg1"/>
                </a:solidFill>
              </a:rPr>
              <a:t>,</a:t>
            </a:r>
          </a:p>
          <a:p>
            <a:pPr marL="0" indent="0">
              <a:buNone/>
            </a:pPr>
            <a:r>
              <a:rPr lang="ru-RU" sz="2400" dirty="0" smtClean="0">
                <a:solidFill>
                  <a:schemeClr val="bg1"/>
                </a:solidFill>
              </a:rPr>
              <a:t> </a:t>
            </a:r>
            <a:r>
              <a:rPr lang="ru-RU" sz="2400" dirty="0">
                <a:solidFill>
                  <a:schemeClr val="bg1"/>
                </a:solidFill>
              </a:rPr>
              <a:t>например: </a:t>
            </a:r>
          </a:p>
        </p:txBody>
      </p:sp>
      <p:sp>
        <p:nvSpPr>
          <p:cNvPr id="5" name="Прямоугольник 4">
            <a:extLst>
              <a:ext uri="{FF2B5EF4-FFF2-40B4-BE49-F238E27FC236}">
                <a16:creationId xmlns:a16="http://schemas.microsoft.com/office/drawing/2014/main" xmlns="" id="{6A799130-C334-481D-B707-B7055D394F9E}"/>
              </a:ext>
            </a:extLst>
          </p:cNvPr>
          <p:cNvSpPr/>
          <p:nvPr/>
        </p:nvSpPr>
        <p:spPr>
          <a:xfrm>
            <a:off x="6068291" y="3796145"/>
            <a:ext cx="5827875" cy="26967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a:solidFill>
                  <a:schemeClr val="tx1"/>
                </a:solidFill>
              </a:rPr>
              <a:t>Зайцевой А.В.</a:t>
            </a:r>
          </a:p>
          <a:p>
            <a:r>
              <a:rPr lang="ru-RU" i="1" dirty="0">
                <a:solidFill>
                  <a:schemeClr val="tx1"/>
                </a:solidFill>
              </a:rPr>
              <a:t>Никитину П.С.</a:t>
            </a:r>
          </a:p>
          <a:p>
            <a:endParaRPr lang="ru-RU" i="1" dirty="0">
              <a:solidFill>
                <a:schemeClr val="tx1"/>
              </a:solidFill>
            </a:endParaRPr>
          </a:p>
          <a:p>
            <a:r>
              <a:rPr lang="ru-RU" i="1" dirty="0">
                <a:solidFill>
                  <a:schemeClr val="tx1"/>
                </a:solidFill>
              </a:rPr>
              <a:t>Прошу подготовить проект договора с фирмой «ХИТЭК» </a:t>
            </a:r>
          </a:p>
          <a:p>
            <a:r>
              <a:rPr lang="ru-RU" i="1" dirty="0">
                <a:solidFill>
                  <a:schemeClr val="tx1"/>
                </a:solidFill>
              </a:rPr>
              <a:t>к 21.12.2014</a:t>
            </a:r>
          </a:p>
          <a:p>
            <a:r>
              <a:rPr lang="ru-RU" i="1" dirty="0">
                <a:solidFill>
                  <a:schemeClr val="tx1"/>
                </a:solidFill>
              </a:rPr>
              <a:t>Личная подпись </a:t>
            </a:r>
          </a:p>
          <a:p>
            <a:r>
              <a:rPr lang="ru-RU" i="1" dirty="0">
                <a:solidFill>
                  <a:schemeClr val="tx1"/>
                </a:solidFill>
              </a:rPr>
              <a:t>05.08.2014</a:t>
            </a:r>
          </a:p>
        </p:txBody>
      </p:sp>
    </p:spTree>
    <p:extLst>
      <p:ext uri="{BB962C8B-B14F-4D97-AF65-F5344CB8AC3E}">
        <p14:creationId xmlns:p14="http://schemas.microsoft.com/office/powerpoint/2010/main" val="1919010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BAE5580-5656-451D-BBB5-9F282218184B}"/>
              </a:ext>
            </a:extLst>
          </p:cNvPr>
          <p:cNvSpPr>
            <a:spLocks noGrp="1"/>
          </p:cNvSpPr>
          <p:nvPr>
            <p:ph type="title"/>
          </p:nvPr>
        </p:nvSpPr>
        <p:spPr>
          <a:xfrm>
            <a:off x="720436" y="2717655"/>
            <a:ext cx="10938164" cy="1812781"/>
          </a:xfrm>
        </p:spPr>
        <p:txBody>
          <a:bodyPr>
            <a:noAutofit/>
          </a:bodyPr>
          <a:lstStyle/>
          <a:p>
            <a:r>
              <a:rPr lang="ru-RU" sz="4000" dirty="0">
                <a:solidFill>
                  <a:schemeClr val="bg1">
                    <a:lumMod val="95000"/>
                  </a:schemeClr>
                </a:solidFill>
              </a:rPr>
              <a:t>4. Допускается оформление резолюции на отдельном листе.</a:t>
            </a:r>
            <a:br>
              <a:rPr lang="ru-RU" sz="4000" dirty="0">
                <a:solidFill>
                  <a:schemeClr val="bg1">
                    <a:lumMod val="95000"/>
                  </a:schemeClr>
                </a:solidFill>
              </a:rPr>
            </a:br>
            <a:r>
              <a:rPr lang="ru-RU" sz="4000" dirty="0">
                <a:solidFill>
                  <a:schemeClr val="bg1">
                    <a:lumMod val="95000"/>
                  </a:schemeClr>
                </a:solidFill>
              </a:rPr>
              <a:t/>
            </a:r>
            <a:br>
              <a:rPr lang="ru-RU" sz="4000" dirty="0">
                <a:solidFill>
                  <a:schemeClr val="bg1">
                    <a:lumMod val="95000"/>
                  </a:schemeClr>
                </a:solidFill>
              </a:rPr>
            </a:br>
            <a:r>
              <a:rPr lang="ru-RU" sz="4000" dirty="0">
                <a:solidFill>
                  <a:schemeClr val="bg1">
                    <a:lumMod val="95000"/>
                  </a:schemeClr>
                </a:solidFill>
              </a:rPr>
              <a:t>5. Текст резолюции часто строится на утверждении через отрицание, в котором адресат санкционирует административное действие, например: «не возражаю» вместо «согласен».</a:t>
            </a:r>
          </a:p>
        </p:txBody>
      </p:sp>
    </p:spTree>
    <p:extLst>
      <p:ext uri="{BB962C8B-B14F-4D97-AF65-F5344CB8AC3E}">
        <p14:creationId xmlns:p14="http://schemas.microsoft.com/office/powerpoint/2010/main" val="3572365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94AD17A-BB65-49F1-AE6C-42FFFED0ED73}"/>
              </a:ext>
            </a:extLst>
          </p:cNvPr>
          <p:cNvSpPr>
            <a:spLocks noGrp="1"/>
          </p:cNvSpPr>
          <p:nvPr>
            <p:ph type="title"/>
          </p:nvPr>
        </p:nvSpPr>
        <p:spPr/>
        <p:txBody>
          <a:bodyPr>
            <a:normAutofit fontScale="90000"/>
          </a:bodyPr>
          <a:lstStyle/>
          <a:p>
            <a:r>
              <a:rPr lang="ru-RU" sz="2800" dirty="0">
                <a:solidFill>
                  <a:schemeClr val="bg1">
                    <a:lumMod val="95000"/>
                  </a:schemeClr>
                </a:solidFill>
              </a:rPr>
              <a:t>                                  </a:t>
            </a:r>
            <a:r>
              <a:rPr lang="ru-RU" sz="3100" b="1" dirty="0">
                <a:solidFill>
                  <a:schemeClr val="bg1">
                    <a:lumMod val="95000"/>
                  </a:schemeClr>
                </a:solidFill>
              </a:rPr>
              <a:t>Реквизит «Заголовок к тексту».</a:t>
            </a:r>
            <a:br>
              <a:rPr lang="ru-RU" sz="3100" b="1" dirty="0">
                <a:solidFill>
                  <a:schemeClr val="bg1">
                    <a:lumMod val="95000"/>
                  </a:schemeClr>
                </a:solidFill>
              </a:rPr>
            </a:br>
            <a:r>
              <a:rPr lang="ru-RU" sz="2800" dirty="0">
                <a:solidFill>
                  <a:schemeClr val="bg1">
                    <a:lumMod val="95000"/>
                  </a:schemeClr>
                </a:solidFill>
              </a:rPr>
              <a:t/>
            </a:r>
            <a:br>
              <a:rPr lang="ru-RU" sz="2800" dirty="0">
                <a:solidFill>
                  <a:schemeClr val="bg1">
                    <a:lumMod val="95000"/>
                  </a:schemeClr>
                </a:solidFill>
              </a:rPr>
            </a:br>
            <a:r>
              <a:rPr lang="ru-RU" sz="3100" b="1" dirty="0">
                <a:solidFill>
                  <a:srgbClr val="FFFF00"/>
                </a:solidFill>
              </a:rPr>
              <a:t>Заголовок — краткое изложение основного содержания документа.</a:t>
            </a:r>
            <a:br>
              <a:rPr lang="ru-RU" sz="3100" b="1" dirty="0">
                <a:solidFill>
                  <a:srgbClr val="FFFF00"/>
                </a:solidFill>
              </a:rPr>
            </a:br>
            <a:r>
              <a:rPr lang="ru-RU" sz="2400" dirty="0">
                <a:solidFill>
                  <a:schemeClr val="bg1">
                    <a:lumMod val="95000"/>
                  </a:schemeClr>
                </a:solidFill>
              </a:rPr>
              <a:t>При </a:t>
            </a:r>
            <a:r>
              <a:rPr lang="ru-RU" sz="2400" dirty="0" smtClean="0">
                <a:solidFill>
                  <a:schemeClr val="bg1">
                    <a:lumMod val="95000"/>
                  </a:schemeClr>
                </a:solidFill>
              </a:rPr>
              <a:t>составлении </a:t>
            </a:r>
            <a:r>
              <a:rPr lang="ru-RU" sz="2400" dirty="0">
                <a:solidFill>
                  <a:schemeClr val="bg1">
                    <a:lumMod val="95000"/>
                  </a:schemeClr>
                </a:solidFill>
              </a:rPr>
              <a:t>заголовка необходимо помнить следующее:</a:t>
            </a:r>
          </a:p>
        </p:txBody>
      </p:sp>
      <p:sp>
        <p:nvSpPr>
          <p:cNvPr id="3" name="Объект 2">
            <a:extLst>
              <a:ext uri="{FF2B5EF4-FFF2-40B4-BE49-F238E27FC236}">
                <a16:creationId xmlns:a16="http://schemas.microsoft.com/office/drawing/2014/main" xmlns="" id="{7A06C28E-EA88-4541-AE2E-9083B619F4AE}"/>
              </a:ext>
            </a:extLst>
          </p:cNvPr>
          <p:cNvSpPr>
            <a:spLocks noGrp="1"/>
          </p:cNvSpPr>
          <p:nvPr>
            <p:ph idx="1"/>
          </p:nvPr>
        </p:nvSpPr>
        <p:spPr>
          <a:xfrm>
            <a:off x="838199" y="1825624"/>
            <a:ext cx="10730345" cy="4838411"/>
          </a:xfrm>
        </p:spPr>
        <p:txBody>
          <a:bodyPr>
            <a:normAutofit/>
          </a:bodyPr>
          <a:lstStyle/>
          <a:p>
            <a:r>
              <a:rPr lang="ru-RU" sz="2400" dirty="0">
                <a:solidFill>
                  <a:schemeClr val="bg1">
                    <a:lumMod val="95000"/>
                  </a:schemeClr>
                </a:solidFill>
              </a:rPr>
              <a:t>а) заголовок должны иметь все документы формата А4, так как заголовки облегчают и ускоряют регистрацию документов; </a:t>
            </a:r>
          </a:p>
          <a:p>
            <a:r>
              <a:rPr lang="ru-RU" sz="2400" dirty="0">
                <a:solidFill>
                  <a:schemeClr val="bg1">
                    <a:lumMod val="95000"/>
                  </a:schemeClr>
                </a:solidFill>
              </a:rPr>
              <a:t>б) сопроводительные письма заголовка могут не иметь; </a:t>
            </a:r>
          </a:p>
          <a:p>
            <a:r>
              <a:rPr lang="ru-RU" sz="2400" dirty="0">
                <a:solidFill>
                  <a:schemeClr val="bg1">
                    <a:lumMod val="95000"/>
                  </a:schemeClr>
                </a:solidFill>
              </a:rPr>
              <a:t>в) в заголовке к тексту дается указание на содержание </a:t>
            </a:r>
            <a:r>
              <a:rPr lang="ru-RU" sz="2400" dirty="0" smtClean="0">
                <a:solidFill>
                  <a:schemeClr val="bg1">
                    <a:lumMod val="95000"/>
                  </a:schemeClr>
                </a:solidFill>
              </a:rPr>
              <a:t>документа</a:t>
            </a:r>
            <a:r>
              <a:rPr lang="ru-RU" sz="2400" dirty="0">
                <a:solidFill>
                  <a:schemeClr val="bg1">
                    <a:lumMod val="95000"/>
                  </a:schemeClr>
                </a:solidFill>
              </a:rPr>
              <a:t>, поэтому заголовок согласуется с наименованием вида документа.</a:t>
            </a:r>
          </a:p>
          <a:p>
            <a:pPr marL="0" indent="0">
              <a:buNone/>
            </a:pPr>
            <a:r>
              <a:rPr lang="ru-RU" sz="2400" dirty="0">
                <a:solidFill>
                  <a:schemeClr val="bg1">
                    <a:lumMod val="95000"/>
                  </a:schemeClr>
                </a:solidFill>
              </a:rPr>
              <a:t>Заголовок может отвечать на вопросы: «о чем», «о ком», </a:t>
            </a:r>
            <a:endParaRPr lang="ru-RU" sz="2400" dirty="0" smtClean="0">
              <a:solidFill>
                <a:schemeClr val="bg1">
                  <a:lumMod val="95000"/>
                </a:schemeClr>
              </a:solidFill>
            </a:endParaRPr>
          </a:p>
          <a:p>
            <a:pPr marL="0" indent="0">
              <a:buNone/>
            </a:pPr>
            <a:r>
              <a:rPr lang="ru-RU" sz="2400" b="1" dirty="0" smtClean="0">
                <a:solidFill>
                  <a:schemeClr val="bg1">
                    <a:lumMod val="95000"/>
                  </a:schemeClr>
                </a:solidFill>
              </a:rPr>
              <a:t>например </a:t>
            </a:r>
            <a:r>
              <a:rPr lang="ru-RU" sz="2400" b="1" dirty="0">
                <a:solidFill>
                  <a:schemeClr val="bg1">
                    <a:lumMod val="95000"/>
                  </a:schemeClr>
                </a:solidFill>
              </a:rPr>
              <a:t>в приказе:</a:t>
            </a:r>
          </a:p>
          <a:p>
            <a:pPr marL="0" indent="0">
              <a:buNone/>
            </a:pPr>
            <a:r>
              <a:rPr lang="ru-RU" sz="2400" dirty="0">
                <a:solidFill>
                  <a:schemeClr val="bg1">
                    <a:lumMod val="95000"/>
                  </a:schemeClr>
                </a:solidFill>
              </a:rPr>
              <a:t> </a:t>
            </a:r>
            <a:r>
              <a:rPr lang="ru-RU" sz="2400" dirty="0">
                <a:solidFill>
                  <a:srgbClr val="FFFF00"/>
                </a:solidFill>
              </a:rPr>
              <a:t>«Приказ (о чем) о реорганизации Академии»; «Приказ (о чем) о создании аттестационной комиссии». </a:t>
            </a:r>
            <a:endParaRPr lang="ru-RU" sz="2400" dirty="0" smtClean="0">
              <a:solidFill>
                <a:srgbClr val="FFFF00"/>
              </a:solidFill>
            </a:endParaRPr>
          </a:p>
          <a:p>
            <a:pPr marL="0" indent="0">
              <a:buNone/>
            </a:pPr>
            <a:r>
              <a:rPr lang="ru-RU" sz="2400" dirty="0" smtClean="0">
                <a:solidFill>
                  <a:schemeClr val="bg1">
                    <a:lumMod val="95000"/>
                  </a:schemeClr>
                </a:solidFill>
              </a:rPr>
              <a:t>Заголовок </a:t>
            </a:r>
            <a:r>
              <a:rPr lang="ru-RU" sz="2400" dirty="0">
                <a:solidFill>
                  <a:schemeClr val="bg1">
                    <a:lumMod val="95000"/>
                  </a:schemeClr>
                </a:solidFill>
              </a:rPr>
              <a:t>может отвечать на вопросы: «чего», «кого», например в должностной инструкции: </a:t>
            </a:r>
            <a:r>
              <a:rPr lang="ru-RU" sz="2400" dirty="0">
                <a:solidFill>
                  <a:srgbClr val="FFFF00"/>
                </a:solidFill>
              </a:rPr>
              <a:t>«Должностная инструкция (кого) секретаря-референта». </a:t>
            </a:r>
          </a:p>
        </p:txBody>
      </p:sp>
    </p:spTree>
    <p:extLst>
      <p:ext uri="{BB962C8B-B14F-4D97-AF65-F5344CB8AC3E}">
        <p14:creationId xmlns:p14="http://schemas.microsoft.com/office/powerpoint/2010/main" val="1467134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xmlns="" id="{F85510CF-374B-4129-8B91-F4F1DFE68EE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807" t="61261" r="4572" b="4745"/>
          <a:stretch/>
        </p:blipFill>
        <p:spPr>
          <a:xfrm>
            <a:off x="754534" y="1198825"/>
            <a:ext cx="10336030" cy="2940423"/>
          </a:xfrm>
        </p:spPr>
      </p:pic>
    </p:spTree>
    <p:extLst>
      <p:ext uri="{BB962C8B-B14F-4D97-AF65-F5344CB8AC3E}">
        <p14:creationId xmlns:p14="http://schemas.microsoft.com/office/powerpoint/2010/main" val="2322385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F3C6FB-4321-4AB1-A91A-B1545B7B18B8}"/>
              </a:ext>
            </a:extLst>
          </p:cNvPr>
          <p:cNvSpPr>
            <a:spLocks noGrp="1"/>
          </p:cNvSpPr>
          <p:nvPr>
            <p:ph type="title"/>
          </p:nvPr>
        </p:nvSpPr>
        <p:spPr>
          <a:xfrm>
            <a:off x="789708" y="2277026"/>
            <a:ext cx="11000509" cy="2391955"/>
          </a:xfrm>
        </p:spPr>
        <p:txBody>
          <a:bodyPr>
            <a:noAutofit/>
          </a:bodyPr>
          <a:lstStyle/>
          <a:p>
            <a:r>
              <a:rPr lang="ru-RU" sz="2400" dirty="0">
                <a:solidFill>
                  <a:schemeClr val="bg1">
                    <a:lumMod val="95000"/>
                  </a:schemeClr>
                </a:solidFill>
              </a:rPr>
              <a:t>                                                      </a:t>
            </a:r>
            <a:r>
              <a:rPr lang="ru-RU" sz="2800" b="1" dirty="0">
                <a:solidFill>
                  <a:schemeClr val="bg1">
                    <a:lumMod val="95000"/>
                  </a:schemeClr>
                </a:solidFill>
              </a:rPr>
              <a:t>Реквизит «Подпись». </a:t>
            </a:r>
            <a:r>
              <a:rPr lang="ru-RU" sz="2400" dirty="0">
                <a:solidFill>
                  <a:schemeClr val="bg1">
                    <a:lumMod val="95000"/>
                  </a:schemeClr>
                </a:solidFill>
              </a:rPr>
              <a:t/>
            </a:r>
            <a:br>
              <a:rPr lang="ru-RU" sz="2400" dirty="0">
                <a:solidFill>
                  <a:schemeClr val="bg1">
                    <a:lumMod val="95000"/>
                  </a:schemeClr>
                </a:solidFill>
              </a:rPr>
            </a:br>
            <a:r>
              <a:rPr lang="ru-RU" sz="2400" dirty="0">
                <a:solidFill>
                  <a:schemeClr val="bg1">
                    <a:lumMod val="95000"/>
                  </a:schemeClr>
                </a:solidFill>
              </a:rPr>
              <a:t/>
            </a:r>
            <a:br>
              <a:rPr lang="ru-RU" sz="2400" dirty="0">
                <a:solidFill>
                  <a:schemeClr val="bg1">
                    <a:lumMod val="95000"/>
                  </a:schemeClr>
                </a:solidFill>
              </a:rPr>
            </a:br>
            <a:r>
              <a:rPr lang="ru-RU" sz="2400" dirty="0">
                <a:solidFill>
                  <a:schemeClr val="bg1">
                    <a:lumMod val="95000"/>
                  </a:schemeClr>
                </a:solidFill>
              </a:rPr>
              <a:t>Обязательный реквизит любого </a:t>
            </a:r>
            <a:r>
              <a:rPr lang="ru-RU" sz="2400" dirty="0" smtClean="0">
                <a:solidFill>
                  <a:schemeClr val="bg1">
                    <a:lumMod val="95000"/>
                  </a:schemeClr>
                </a:solidFill>
              </a:rPr>
              <a:t>документа</a:t>
            </a:r>
            <a:r>
              <a:rPr lang="ru-RU" sz="2400" dirty="0">
                <a:solidFill>
                  <a:schemeClr val="bg1">
                    <a:lumMod val="95000"/>
                  </a:schemeClr>
                </a:solidFill>
              </a:rPr>
              <a:t>, обеспечивающий его юридическую силу. </a:t>
            </a:r>
            <a:r>
              <a:rPr lang="ru-RU" sz="2400" dirty="0" smtClean="0">
                <a:solidFill>
                  <a:schemeClr val="bg1">
                    <a:lumMod val="95000"/>
                  </a:schemeClr>
                </a:solidFill>
              </a:rPr>
              <a:t/>
            </a:r>
            <a:br>
              <a:rPr lang="ru-RU" sz="2400" dirty="0" smtClean="0">
                <a:solidFill>
                  <a:schemeClr val="bg1">
                    <a:lumMod val="95000"/>
                  </a:schemeClr>
                </a:solidFill>
              </a:rPr>
            </a:br>
            <a:r>
              <a:rPr lang="ru-RU" sz="2400" dirty="0" smtClean="0">
                <a:solidFill>
                  <a:schemeClr val="bg1">
                    <a:lumMod val="95000"/>
                  </a:schemeClr>
                </a:solidFill>
              </a:rPr>
              <a:t>Подпись </a:t>
            </a:r>
            <a:r>
              <a:rPr lang="ru-RU" sz="2400" dirty="0">
                <a:solidFill>
                  <a:schemeClr val="bg1">
                    <a:lumMod val="95000"/>
                  </a:schemeClr>
                </a:solidFill>
              </a:rPr>
              <a:t>на разных видах документов имеет некоторые особенности. Оформляя реквизит «Подпись», необходимо помнить следующее.</a:t>
            </a:r>
            <a:br>
              <a:rPr lang="ru-RU" sz="2400" dirty="0">
                <a:solidFill>
                  <a:schemeClr val="bg1">
                    <a:lumMod val="95000"/>
                  </a:schemeClr>
                </a:solidFill>
              </a:rPr>
            </a:br>
            <a:r>
              <a:rPr lang="ru-RU" sz="2400" dirty="0">
                <a:solidFill>
                  <a:schemeClr val="bg1">
                    <a:lumMod val="95000"/>
                  </a:schemeClr>
                </a:solidFill>
              </a:rPr>
              <a:t/>
            </a:r>
            <a:br>
              <a:rPr lang="ru-RU" sz="2400" dirty="0">
                <a:solidFill>
                  <a:schemeClr val="bg1">
                    <a:lumMod val="95000"/>
                  </a:schemeClr>
                </a:solidFill>
              </a:rPr>
            </a:br>
            <a:r>
              <a:rPr lang="ru-RU" sz="2400" b="1" dirty="0">
                <a:solidFill>
                  <a:schemeClr val="bg1">
                    <a:lumMod val="95000"/>
                  </a:schemeClr>
                </a:solidFill>
              </a:rPr>
              <a:t>1. </a:t>
            </a:r>
            <a:r>
              <a:rPr lang="ru-RU" sz="2400" dirty="0">
                <a:solidFill>
                  <a:schemeClr val="bg1">
                    <a:lumMod val="95000"/>
                  </a:schemeClr>
                </a:solidFill>
              </a:rPr>
              <a:t>Подписывают управленческие документы руководители организации или замещающие их должностные лица.</a:t>
            </a:r>
            <a:br>
              <a:rPr lang="ru-RU" sz="2400" dirty="0">
                <a:solidFill>
                  <a:schemeClr val="bg1">
                    <a:lumMod val="95000"/>
                  </a:schemeClr>
                </a:solidFill>
              </a:rPr>
            </a:br>
            <a:r>
              <a:rPr lang="ru-RU" sz="2400" dirty="0">
                <a:solidFill>
                  <a:schemeClr val="bg1">
                    <a:lumMod val="95000"/>
                  </a:schemeClr>
                </a:solidFill>
              </a:rPr>
              <a:t/>
            </a:r>
            <a:br>
              <a:rPr lang="ru-RU" sz="2400" dirty="0">
                <a:solidFill>
                  <a:schemeClr val="bg1">
                    <a:lumMod val="95000"/>
                  </a:schemeClr>
                </a:solidFill>
              </a:rPr>
            </a:br>
            <a:r>
              <a:rPr lang="ru-RU" sz="2400" b="1" dirty="0">
                <a:solidFill>
                  <a:schemeClr val="bg1">
                    <a:lumMod val="95000"/>
                  </a:schemeClr>
                </a:solidFill>
              </a:rPr>
              <a:t>2. </a:t>
            </a:r>
            <a:r>
              <a:rPr lang="ru-RU" sz="2400" dirty="0">
                <a:solidFill>
                  <a:schemeClr val="bg1">
                    <a:lumMod val="95000"/>
                  </a:schemeClr>
                </a:solidFill>
              </a:rPr>
              <a:t>Несколько подписей ставят на документах в том случае, когда за содержание документа ответственны несколько должностных лиц. Например, совместные документы нескольких организаций подписывают руководители этих организаций, а документы денежного, материального, кредитного характера подписывают руководители организаций и главные бухгалтеры.</a:t>
            </a:r>
            <a:br>
              <a:rPr lang="ru-RU" sz="2400" dirty="0">
                <a:solidFill>
                  <a:schemeClr val="bg1">
                    <a:lumMod val="95000"/>
                  </a:schemeClr>
                </a:solidFill>
              </a:rPr>
            </a:br>
            <a:r>
              <a:rPr lang="ru-RU" sz="2400" dirty="0">
                <a:solidFill>
                  <a:schemeClr val="bg1">
                    <a:lumMod val="95000"/>
                  </a:schemeClr>
                </a:solidFill>
              </a:rPr>
              <a:t/>
            </a:r>
            <a:br>
              <a:rPr lang="ru-RU" sz="2400" dirty="0">
                <a:solidFill>
                  <a:schemeClr val="bg1">
                    <a:lumMod val="95000"/>
                  </a:schemeClr>
                </a:solidFill>
              </a:rPr>
            </a:br>
            <a:r>
              <a:rPr lang="ru-RU" sz="2400" b="1" dirty="0">
                <a:solidFill>
                  <a:schemeClr val="bg1">
                    <a:lumMod val="95000"/>
                  </a:schemeClr>
                </a:solidFill>
              </a:rPr>
              <a:t>3.</a:t>
            </a:r>
            <a:r>
              <a:rPr lang="ru-RU" sz="2400" dirty="0">
                <a:solidFill>
                  <a:schemeClr val="bg1">
                    <a:lumMod val="95000"/>
                  </a:schemeClr>
                </a:solidFill>
              </a:rPr>
              <a:t> Документы, составленные комиссией, подписывают все члены комиссии.</a:t>
            </a:r>
            <a:br>
              <a:rPr lang="ru-RU" sz="2400" dirty="0">
                <a:solidFill>
                  <a:schemeClr val="bg1">
                    <a:lumMod val="95000"/>
                  </a:schemeClr>
                </a:solidFill>
              </a:rPr>
            </a:br>
            <a:endParaRPr lang="ru-RU" sz="2400" dirty="0">
              <a:solidFill>
                <a:schemeClr val="bg1">
                  <a:lumMod val="95000"/>
                </a:schemeClr>
              </a:solidFill>
            </a:endParaRPr>
          </a:p>
        </p:txBody>
      </p:sp>
    </p:spTree>
    <p:extLst>
      <p:ext uri="{BB962C8B-B14F-4D97-AF65-F5344CB8AC3E}">
        <p14:creationId xmlns:p14="http://schemas.microsoft.com/office/powerpoint/2010/main" val="2255084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B0DBDCA-67DB-4DE9-A45B-E7DD73C1997B}"/>
              </a:ext>
            </a:extLst>
          </p:cNvPr>
          <p:cNvSpPr>
            <a:spLocks noGrp="1"/>
          </p:cNvSpPr>
          <p:nvPr>
            <p:ph type="title"/>
          </p:nvPr>
        </p:nvSpPr>
        <p:spPr>
          <a:xfrm>
            <a:off x="685799" y="994803"/>
            <a:ext cx="10515600" cy="1325563"/>
          </a:xfrm>
        </p:spPr>
        <p:txBody>
          <a:bodyPr>
            <a:noAutofit/>
          </a:bodyPr>
          <a:lstStyle/>
          <a:p>
            <a:r>
              <a:rPr lang="ru-RU" sz="2400" b="1" dirty="0">
                <a:solidFill>
                  <a:schemeClr val="bg1">
                    <a:lumMod val="95000"/>
                  </a:schemeClr>
                </a:solidFill>
              </a:rPr>
              <a:t>4.</a:t>
            </a:r>
            <a:r>
              <a:rPr lang="ru-RU" sz="2400" dirty="0">
                <a:solidFill>
                  <a:schemeClr val="bg1">
                    <a:lumMod val="95000"/>
                  </a:schemeClr>
                </a:solidFill>
              </a:rPr>
              <a:t> Протоколы подписывают председатель коллегиального органа и секретарь.</a:t>
            </a:r>
            <a:br>
              <a:rPr lang="ru-RU" sz="2400" dirty="0">
                <a:solidFill>
                  <a:schemeClr val="bg1">
                    <a:lumMod val="95000"/>
                  </a:schemeClr>
                </a:solidFill>
              </a:rPr>
            </a:br>
            <a:r>
              <a:rPr lang="ru-RU" sz="2400" dirty="0">
                <a:solidFill>
                  <a:schemeClr val="bg1">
                    <a:lumMod val="95000"/>
                  </a:schemeClr>
                </a:solidFill>
              </a:rPr>
              <a:t/>
            </a:r>
            <a:br>
              <a:rPr lang="ru-RU" sz="2400" dirty="0">
                <a:solidFill>
                  <a:schemeClr val="bg1">
                    <a:lumMod val="95000"/>
                  </a:schemeClr>
                </a:solidFill>
              </a:rPr>
            </a:br>
            <a:r>
              <a:rPr lang="ru-RU" sz="2400" b="1" dirty="0">
                <a:solidFill>
                  <a:schemeClr val="bg1">
                    <a:lumMod val="95000"/>
                  </a:schemeClr>
                </a:solidFill>
              </a:rPr>
              <a:t>5. </a:t>
            </a:r>
            <a:r>
              <a:rPr lang="ru-RU" sz="2400" dirty="0">
                <a:solidFill>
                  <a:schemeClr val="bg1">
                    <a:lumMod val="95000"/>
                  </a:schemeClr>
                </a:solidFill>
              </a:rPr>
              <a:t>Документы, утверждаемые руководителем организации (инструкции, положения и др.) подписывает руководитель, некоторые справочно-информационные документы (докладные записки, справки и др.) подписывают должностные лица, составившие документ, ответственные за их подготовку.</a:t>
            </a:r>
          </a:p>
        </p:txBody>
      </p:sp>
      <p:pic>
        <p:nvPicPr>
          <p:cNvPr id="5" name="Объект 4">
            <a:extLst>
              <a:ext uri="{FF2B5EF4-FFF2-40B4-BE49-F238E27FC236}">
                <a16:creationId xmlns:a16="http://schemas.microsoft.com/office/drawing/2014/main" xmlns="" id="{419147A5-F872-4650-853A-F462D0D2C8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0062" y="3200399"/>
            <a:ext cx="10191875" cy="2208228"/>
          </a:xfrm>
        </p:spPr>
      </p:pic>
    </p:spTree>
    <p:extLst>
      <p:ext uri="{BB962C8B-B14F-4D97-AF65-F5344CB8AC3E}">
        <p14:creationId xmlns:p14="http://schemas.microsoft.com/office/powerpoint/2010/main" val="4061698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1D2C9E7-C6BC-4CB1-954B-E90E604256F2}"/>
              </a:ext>
            </a:extLst>
          </p:cNvPr>
          <p:cNvSpPr>
            <a:spLocks noGrp="1"/>
          </p:cNvSpPr>
          <p:nvPr>
            <p:ph type="title"/>
          </p:nvPr>
        </p:nvSpPr>
        <p:spPr>
          <a:xfrm>
            <a:off x="838200" y="487724"/>
            <a:ext cx="10515600" cy="1325563"/>
          </a:xfrm>
        </p:spPr>
        <p:txBody>
          <a:bodyPr>
            <a:noAutofit/>
          </a:bodyPr>
          <a:lstStyle/>
          <a:p>
            <a:r>
              <a:rPr lang="ru-RU" sz="2400" dirty="0">
                <a:solidFill>
                  <a:schemeClr val="bg1">
                    <a:lumMod val="95000"/>
                  </a:schemeClr>
                </a:solidFill>
              </a:rPr>
              <a:t>                                              </a:t>
            </a:r>
            <a:r>
              <a:rPr lang="ru-RU" sz="2800" b="1" dirty="0">
                <a:solidFill>
                  <a:schemeClr val="bg1">
                    <a:lumMod val="95000"/>
                  </a:schemeClr>
                </a:solidFill>
              </a:rPr>
              <a:t>Реквизит «Текст документа». </a:t>
            </a:r>
            <a:r>
              <a:rPr lang="ru-RU" sz="2400" dirty="0">
                <a:solidFill>
                  <a:schemeClr val="bg1">
                    <a:lumMod val="95000"/>
                  </a:schemeClr>
                </a:solidFill>
              </a:rPr>
              <a:t/>
            </a:r>
            <a:br>
              <a:rPr lang="ru-RU" sz="2400" dirty="0">
                <a:solidFill>
                  <a:schemeClr val="bg1">
                    <a:lumMod val="95000"/>
                  </a:schemeClr>
                </a:solidFill>
              </a:rPr>
            </a:br>
            <a:r>
              <a:rPr lang="ru-RU" sz="2400" dirty="0">
                <a:solidFill>
                  <a:schemeClr val="bg1">
                    <a:lumMod val="95000"/>
                  </a:schemeClr>
                </a:solidFill>
              </a:rPr>
              <a:t/>
            </a:r>
            <a:br>
              <a:rPr lang="ru-RU" sz="2400" dirty="0">
                <a:solidFill>
                  <a:schemeClr val="bg1">
                    <a:lumMod val="95000"/>
                  </a:schemeClr>
                </a:solidFill>
              </a:rPr>
            </a:br>
            <a:r>
              <a:rPr lang="ru-RU" sz="2400" dirty="0">
                <a:solidFill>
                  <a:schemeClr val="bg1">
                    <a:lumMod val="95000"/>
                  </a:schemeClr>
                </a:solidFill>
              </a:rPr>
              <a:t>Содержание управленческих действий в документах передается через текст, который является основной содержательной частью документа. При составлении текста документа есть много важных элементов языкового и неязыкового характера, которые необходимо знать.</a:t>
            </a:r>
          </a:p>
        </p:txBody>
      </p:sp>
      <p:sp>
        <p:nvSpPr>
          <p:cNvPr id="9" name="TextBox 8">
            <a:extLst>
              <a:ext uri="{FF2B5EF4-FFF2-40B4-BE49-F238E27FC236}">
                <a16:creationId xmlns:a16="http://schemas.microsoft.com/office/drawing/2014/main" xmlns="" id="{97AFC08E-F964-40F0-A21B-41E7F3DA4367}"/>
              </a:ext>
            </a:extLst>
          </p:cNvPr>
          <p:cNvSpPr txBox="1"/>
          <p:nvPr/>
        </p:nvSpPr>
        <p:spPr>
          <a:xfrm>
            <a:off x="914398" y="2386792"/>
            <a:ext cx="10963835" cy="1631216"/>
          </a:xfrm>
          <a:prstGeom prst="rect">
            <a:avLst/>
          </a:prstGeom>
          <a:noFill/>
        </p:spPr>
        <p:txBody>
          <a:bodyPr wrap="square">
            <a:spAutoFit/>
          </a:bodyPr>
          <a:lstStyle/>
          <a:p>
            <a:r>
              <a:rPr lang="ru-RU" sz="2000" dirty="0">
                <a:solidFill>
                  <a:srgbClr val="FFFF00"/>
                </a:solidFill>
              </a:rPr>
              <a:t>1. Текст служебного документа может быть посвящен одному вопросу (в простых документах) или нескольким вопросам (в сложных документах).</a:t>
            </a:r>
          </a:p>
          <a:p>
            <a:endParaRPr lang="ru-RU" sz="2000" dirty="0">
              <a:solidFill>
                <a:schemeClr val="bg1">
                  <a:lumMod val="95000"/>
                </a:schemeClr>
              </a:solidFill>
            </a:endParaRPr>
          </a:p>
          <a:p>
            <a:r>
              <a:rPr lang="ru-RU" sz="2000" dirty="0">
                <a:solidFill>
                  <a:schemeClr val="bg1">
                    <a:lumMod val="95000"/>
                  </a:schemeClr>
                </a:solidFill>
              </a:rPr>
              <a:t>2. Текст документа составляют на русском или национальном языке в соответствии с законодательством РФ и субъектов РФ о государственных языках.</a:t>
            </a:r>
          </a:p>
        </p:txBody>
      </p:sp>
      <p:sp>
        <p:nvSpPr>
          <p:cNvPr id="11" name="TextBox 10">
            <a:extLst>
              <a:ext uri="{FF2B5EF4-FFF2-40B4-BE49-F238E27FC236}">
                <a16:creationId xmlns:a16="http://schemas.microsoft.com/office/drawing/2014/main" xmlns="" id="{30324854-CA88-4C30-8E45-AAB49BE1860C}"/>
              </a:ext>
            </a:extLst>
          </p:cNvPr>
          <p:cNvSpPr txBox="1"/>
          <p:nvPr/>
        </p:nvSpPr>
        <p:spPr>
          <a:xfrm>
            <a:off x="950258" y="4364226"/>
            <a:ext cx="10892117" cy="1631216"/>
          </a:xfrm>
          <a:prstGeom prst="rect">
            <a:avLst/>
          </a:prstGeom>
          <a:noFill/>
        </p:spPr>
        <p:txBody>
          <a:bodyPr wrap="square">
            <a:spAutoFit/>
          </a:bodyPr>
          <a:lstStyle/>
          <a:p>
            <a:r>
              <a:rPr lang="ru-RU" sz="2000" dirty="0">
                <a:solidFill>
                  <a:srgbClr val="FFFF00"/>
                </a:solidFill>
              </a:rPr>
              <a:t>3. Тексты документов оформляют в виде анкеты, таблицы, связного текста или в виде соединения                   этих </a:t>
            </a:r>
            <a:r>
              <a:rPr lang="ru-RU" sz="2000" dirty="0" smtClean="0">
                <a:solidFill>
                  <a:srgbClr val="FFFF00"/>
                </a:solidFill>
              </a:rPr>
              <a:t>структур.</a:t>
            </a:r>
            <a:endParaRPr lang="ru-RU" sz="2000" dirty="0">
              <a:solidFill>
                <a:srgbClr val="FFFF00"/>
              </a:solidFill>
            </a:endParaRPr>
          </a:p>
          <a:p>
            <a:endParaRPr lang="ru-RU" sz="2000" dirty="0">
              <a:solidFill>
                <a:schemeClr val="bg1">
                  <a:lumMod val="95000"/>
                </a:schemeClr>
              </a:solidFill>
            </a:endParaRPr>
          </a:p>
          <a:p>
            <a:r>
              <a:rPr lang="ru-RU" sz="2000" dirty="0">
                <a:solidFill>
                  <a:schemeClr val="bg1">
                    <a:lumMod val="95000"/>
                  </a:schemeClr>
                </a:solidFill>
              </a:rPr>
              <a:t>4. При разработке структурной схемы сложных документов (уставов, правил, инструкций и т.п.) текст следует разбивать на разделы, подразделы, пункты.</a:t>
            </a:r>
          </a:p>
        </p:txBody>
      </p:sp>
    </p:spTree>
    <p:extLst>
      <p:ext uri="{BB962C8B-B14F-4D97-AF65-F5344CB8AC3E}">
        <p14:creationId xmlns:p14="http://schemas.microsoft.com/office/powerpoint/2010/main" val="1360325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xmlns="" id="{83CF3A3B-59B6-4106-B152-F641C41B153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2661" t="40687" r="42876" b="7227"/>
          <a:stretch/>
        </p:blipFill>
        <p:spPr>
          <a:xfrm>
            <a:off x="2756721" y="432340"/>
            <a:ext cx="6678557" cy="5993320"/>
          </a:xfrm>
        </p:spPr>
      </p:pic>
    </p:spTree>
    <p:extLst>
      <p:ext uri="{BB962C8B-B14F-4D97-AF65-F5344CB8AC3E}">
        <p14:creationId xmlns:p14="http://schemas.microsoft.com/office/powerpoint/2010/main" val="700896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8731"/>
          </a:xfrm>
        </p:spPr>
        <p:txBody>
          <a:bodyPr/>
          <a:lstStyle/>
          <a:p>
            <a:r>
              <a:rPr lang="ru-RU" dirty="0" smtClean="0">
                <a:solidFill>
                  <a:srgbClr val="FFFF00"/>
                </a:solidFill>
              </a:rPr>
              <a:t>Правила рубрицирования текста документа</a:t>
            </a:r>
            <a:endParaRPr lang="ru-RU" dirty="0">
              <a:solidFill>
                <a:srgbClr val="FFFF00"/>
              </a:solidFill>
            </a:endParaRPr>
          </a:p>
        </p:txBody>
      </p:sp>
      <p:sp>
        <p:nvSpPr>
          <p:cNvPr id="4" name="TextBox 3"/>
          <p:cNvSpPr txBox="1"/>
          <p:nvPr/>
        </p:nvSpPr>
        <p:spPr>
          <a:xfrm>
            <a:off x="722376" y="1133856"/>
            <a:ext cx="11320272" cy="5324535"/>
          </a:xfrm>
          <a:prstGeom prst="rect">
            <a:avLst/>
          </a:prstGeom>
          <a:noFill/>
        </p:spPr>
        <p:txBody>
          <a:bodyPr wrap="square" rtlCol="0">
            <a:spAutoFit/>
          </a:bodyPr>
          <a:lstStyle/>
          <a:p>
            <a:pPr marL="342900" indent="-342900">
              <a:buAutoNum type="arabicPeriod"/>
            </a:pPr>
            <a:r>
              <a:rPr lang="ru-RU" sz="3200" dirty="0" smtClean="0">
                <a:solidFill>
                  <a:schemeClr val="bg1"/>
                </a:solidFill>
              </a:rPr>
              <a:t>Простейшей рубрикой является абзац.</a:t>
            </a:r>
          </a:p>
          <a:p>
            <a:r>
              <a:rPr lang="ru-RU" sz="3200" b="1" dirty="0" smtClean="0">
                <a:solidFill>
                  <a:srgbClr val="FFFF00"/>
                </a:solidFill>
              </a:rPr>
              <a:t>Абзац</a:t>
            </a:r>
            <a:r>
              <a:rPr lang="ru-RU" sz="3200" dirty="0" smtClean="0">
                <a:solidFill>
                  <a:schemeClr val="bg1"/>
                </a:solidFill>
              </a:rPr>
              <a:t> – сложное синтаксическое целое, имеющее: зачин (начало мысли – формулировка темы),  среднюю часть (развитие мысли- аргументация), концовку (итог мысли – формулировка идеи).</a:t>
            </a:r>
          </a:p>
          <a:p>
            <a:endParaRPr lang="ru-RU" sz="3200" dirty="0">
              <a:solidFill>
                <a:schemeClr val="bg1"/>
              </a:solidFill>
            </a:endParaRPr>
          </a:p>
          <a:p>
            <a:r>
              <a:rPr lang="ru-RU" sz="3200" dirty="0" smtClean="0">
                <a:solidFill>
                  <a:schemeClr val="bg1"/>
                </a:solidFill>
              </a:rPr>
              <a:t>Абзац может быть равен предложению.</a:t>
            </a:r>
          </a:p>
          <a:p>
            <a:r>
              <a:rPr lang="ru-RU" sz="3200" dirty="0" smtClean="0">
                <a:solidFill>
                  <a:srgbClr val="FFFF00"/>
                </a:solidFill>
              </a:rPr>
              <a:t>Например: </a:t>
            </a:r>
            <a:r>
              <a:rPr lang="ru-RU" sz="2800" i="1" dirty="0" smtClean="0">
                <a:solidFill>
                  <a:schemeClr val="bg1"/>
                </a:solidFill>
              </a:rPr>
              <a:t>Если Ваша организация заинтересована в сотрудничестве с зарубежными партнёрами, просим заполнить анкету клиента и вернуть её нам до 31 января 2024 года.</a:t>
            </a:r>
          </a:p>
          <a:p>
            <a:r>
              <a:rPr lang="ru-RU" sz="2800" dirty="0" smtClean="0">
                <a:solidFill>
                  <a:schemeClr val="bg1"/>
                </a:solidFill>
              </a:rPr>
              <a:t>Тема абзаца: выражение просьбы.</a:t>
            </a:r>
            <a:endParaRPr lang="ru-RU" sz="2800" dirty="0">
              <a:solidFill>
                <a:schemeClr val="bg1"/>
              </a:solidFill>
            </a:endParaRPr>
          </a:p>
        </p:txBody>
      </p:sp>
    </p:spTree>
    <p:extLst>
      <p:ext uri="{BB962C8B-B14F-4D97-AF65-F5344CB8AC3E}">
        <p14:creationId xmlns:p14="http://schemas.microsoft.com/office/powerpoint/2010/main" val="181947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2959" y="1432296"/>
            <a:ext cx="11944350" cy="2585323"/>
          </a:xfrm>
          <a:prstGeom prst="rect">
            <a:avLst/>
          </a:prstGeom>
          <a:noFill/>
        </p:spPr>
        <p:txBody>
          <a:bodyPr wrap="square" rtlCol="0">
            <a:spAutoFit/>
          </a:bodyPr>
          <a:lstStyle/>
          <a:p>
            <a:pPr algn="ctr"/>
            <a:r>
              <a:rPr lang="ru-RU" sz="5400" b="1" dirty="0">
                <a:solidFill>
                  <a:schemeClr val="bg1"/>
                </a:solidFill>
                <a:latin typeface="+mj-lt"/>
              </a:rPr>
              <a:t>Цель занятия: </a:t>
            </a:r>
          </a:p>
          <a:p>
            <a:pPr algn="ctr"/>
            <a:r>
              <a:rPr lang="ru-RU" sz="5400" b="1" dirty="0">
                <a:solidFill>
                  <a:schemeClr val="bg1"/>
                </a:solidFill>
                <a:latin typeface="+mj-lt"/>
              </a:rPr>
              <a:t>Изучить языковые требования к оформлению реквизитов документа.</a:t>
            </a:r>
          </a:p>
        </p:txBody>
      </p:sp>
    </p:spTree>
    <p:extLst>
      <p:ext uri="{BB962C8B-B14F-4D97-AF65-F5344CB8AC3E}">
        <p14:creationId xmlns:p14="http://schemas.microsoft.com/office/powerpoint/2010/main" val="1290296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3283"/>
          </a:xfrm>
        </p:spPr>
        <p:txBody>
          <a:bodyPr>
            <a:normAutofit fontScale="90000"/>
          </a:bodyPr>
          <a:lstStyle/>
          <a:p>
            <a:pPr algn="ctr"/>
            <a:r>
              <a:rPr lang="ru-RU" dirty="0" smtClean="0">
                <a:solidFill>
                  <a:srgbClr val="FFFF00"/>
                </a:solidFill>
              </a:rPr>
              <a:t>Правила рубрицирования текста документа</a:t>
            </a:r>
            <a:endParaRPr lang="ru-RU" dirty="0">
              <a:solidFill>
                <a:srgbClr val="FFFF00"/>
              </a:solidFill>
            </a:endParaRPr>
          </a:p>
        </p:txBody>
      </p:sp>
      <p:sp>
        <p:nvSpPr>
          <p:cNvPr id="3" name="TextBox 2"/>
          <p:cNvSpPr txBox="1"/>
          <p:nvPr/>
        </p:nvSpPr>
        <p:spPr>
          <a:xfrm>
            <a:off x="914400" y="1408176"/>
            <a:ext cx="10917936" cy="5262979"/>
          </a:xfrm>
          <a:prstGeom prst="rect">
            <a:avLst/>
          </a:prstGeom>
          <a:noFill/>
        </p:spPr>
        <p:txBody>
          <a:bodyPr wrap="square" rtlCol="0">
            <a:spAutoFit/>
          </a:bodyPr>
          <a:lstStyle/>
          <a:p>
            <a:r>
              <a:rPr lang="ru-RU" sz="2800" dirty="0" smtClean="0">
                <a:solidFill>
                  <a:schemeClr val="bg1"/>
                </a:solidFill>
              </a:rPr>
              <a:t>2. Деление текста может сопровождаться выделением частей предложения или текста с помощью знака «тире», или других специальных символов.</a:t>
            </a:r>
          </a:p>
          <a:p>
            <a:r>
              <a:rPr lang="ru-RU" sz="2800" dirty="0" smtClean="0">
                <a:solidFill>
                  <a:schemeClr val="bg1"/>
                </a:solidFill>
              </a:rPr>
              <a:t>После тире и после точки с запятой пишем с маленькой буквы.</a:t>
            </a:r>
          </a:p>
          <a:p>
            <a:endParaRPr lang="ru-RU" sz="2800" dirty="0">
              <a:solidFill>
                <a:schemeClr val="bg1"/>
              </a:solidFill>
            </a:endParaRPr>
          </a:p>
          <a:p>
            <a:r>
              <a:rPr lang="ru-RU" sz="2800" b="1" dirty="0" smtClean="0">
                <a:solidFill>
                  <a:srgbClr val="FFFF00"/>
                </a:solidFill>
              </a:rPr>
              <a:t>Например:</a:t>
            </a:r>
          </a:p>
          <a:p>
            <a:r>
              <a:rPr lang="ru-RU" sz="2800" i="1" dirty="0" smtClean="0">
                <a:solidFill>
                  <a:schemeClr val="bg1"/>
                </a:solidFill>
              </a:rPr>
              <a:t>Просим сообщить дополнительные сведения о базе данных:</a:t>
            </a:r>
          </a:p>
          <a:p>
            <a:pPr marL="285750" indent="-285750">
              <a:buFont typeface="Arial" panose="020B0604020202020204" pitchFamily="34" charset="0"/>
              <a:buChar char="•"/>
            </a:pPr>
            <a:r>
              <a:rPr lang="ru-RU" sz="2800" i="1" dirty="0">
                <a:solidFill>
                  <a:schemeClr val="bg1"/>
                </a:solidFill>
              </a:rPr>
              <a:t>с</a:t>
            </a:r>
            <a:r>
              <a:rPr lang="ru-RU" sz="2800" i="1" dirty="0" smtClean="0">
                <a:solidFill>
                  <a:schemeClr val="bg1"/>
                </a:solidFill>
              </a:rPr>
              <a:t>остав базы;</a:t>
            </a:r>
          </a:p>
          <a:p>
            <a:pPr marL="285750" indent="-285750">
              <a:buFont typeface="Arial" panose="020B0604020202020204" pitchFamily="34" charset="0"/>
              <a:buChar char="•"/>
            </a:pPr>
            <a:r>
              <a:rPr lang="ru-RU" sz="2800" i="1" dirty="0">
                <a:solidFill>
                  <a:schemeClr val="bg1"/>
                </a:solidFill>
              </a:rPr>
              <a:t>о</a:t>
            </a:r>
            <a:r>
              <a:rPr lang="ru-RU" sz="2800" i="1" dirty="0" smtClean="0">
                <a:solidFill>
                  <a:schemeClr val="bg1"/>
                </a:solidFill>
              </a:rPr>
              <a:t>бъем памяти, который она занимает;</a:t>
            </a:r>
          </a:p>
          <a:p>
            <a:pPr marL="285750" indent="-285750">
              <a:buFont typeface="Arial" panose="020B0604020202020204" pitchFamily="34" charset="0"/>
              <a:buChar char="•"/>
            </a:pPr>
            <a:r>
              <a:rPr lang="ru-RU" sz="2800" i="1" dirty="0">
                <a:solidFill>
                  <a:schemeClr val="bg1"/>
                </a:solidFill>
              </a:rPr>
              <a:t>в</a:t>
            </a:r>
            <a:r>
              <a:rPr lang="ru-RU" sz="2800" i="1" dirty="0" smtClean="0">
                <a:solidFill>
                  <a:schemeClr val="bg1"/>
                </a:solidFill>
              </a:rPr>
              <a:t>ид поставки;</a:t>
            </a:r>
          </a:p>
          <a:p>
            <a:pPr marL="285750" indent="-285750">
              <a:buFont typeface="Arial" panose="020B0604020202020204" pitchFamily="34" charset="0"/>
              <a:buChar char="•"/>
            </a:pPr>
            <a:r>
              <a:rPr lang="ru-RU" sz="2800" i="1" dirty="0">
                <a:solidFill>
                  <a:schemeClr val="bg1"/>
                </a:solidFill>
              </a:rPr>
              <a:t>с</a:t>
            </a:r>
            <a:r>
              <a:rPr lang="ru-RU" sz="2800" i="1" dirty="0" smtClean="0">
                <a:solidFill>
                  <a:schemeClr val="bg1"/>
                </a:solidFill>
              </a:rPr>
              <a:t>тоимость.</a:t>
            </a:r>
          </a:p>
          <a:p>
            <a:pPr marL="285750" indent="-285750">
              <a:buFont typeface="Arial" panose="020B0604020202020204" pitchFamily="34" charset="0"/>
              <a:buChar char="•"/>
            </a:pPr>
            <a:endParaRPr lang="ru-RU" sz="2800" dirty="0">
              <a:solidFill>
                <a:schemeClr val="bg1"/>
              </a:solidFill>
            </a:endParaRPr>
          </a:p>
        </p:txBody>
      </p:sp>
    </p:spTree>
    <p:extLst>
      <p:ext uri="{BB962C8B-B14F-4D97-AF65-F5344CB8AC3E}">
        <p14:creationId xmlns:p14="http://schemas.microsoft.com/office/powerpoint/2010/main" val="1591123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6488" y="310896"/>
            <a:ext cx="10515600" cy="922592"/>
          </a:xfrm>
        </p:spPr>
        <p:txBody>
          <a:bodyPr/>
          <a:lstStyle/>
          <a:p>
            <a:r>
              <a:rPr lang="ru-RU" dirty="0" smtClean="0">
                <a:solidFill>
                  <a:srgbClr val="FFFF00"/>
                </a:solidFill>
              </a:rPr>
              <a:t>Правила рубрицирования текста документа</a:t>
            </a:r>
            <a:endParaRPr lang="ru-RU" dirty="0">
              <a:solidFill>
                <a:srgbClr val="FFFF00"/>
              </a:solidFill>
            </a:endParaRPr>
          </a:p>
        </p:txBody>
      </p:sp>
      <p:sp>
        <p:nvSpPr>
          <p:cNvPr id="3" name="TextBox 2"/>
          <p:cNvSpPr txBox="1"/>
          <p:nvPr/>
        </p:nvSpPr>
        <p:spPr>
          <a:xfrm>
            <a:off x="713232" y="1527048"/>
            <a:ext cx="11055096" cy="4585871"/>
          </a:xfrm>
          <a:prstGeom prst="rect">
            <a:avLst/>
          </a:prstGeom>
          <a:noFill/>
        </p:spPr>
        <p:txBody>
          <a:bodyPr wrap="square" rtlCol="0">
            <a:spAutoFit/>
          </a:bodyPr>
          <a:lstStyle/>
          <a:p>
            <a:r>
              <a:rPr lang="ru-RU" sz="3200" dirty="0" smtClean="0">
                <a:solidFill>
                  <a:schemeClr val="bg1"/>
                </a:solidFill>
              </a:rPr>
              <a:t>3. Деление текста при перечислении может сопровождаться нумерацией. Каждая составная часть текста получает свой номер, обозначенный арабской цифрой и точкой.</a:t>
            </a:r>
          </a:p>
          <a:p>
            <a:endParaRPr lang="ru-RU" sz="2800" dirty="0" smtClean="0">
              <a:solidFill>
                <a:schemeClr val="bg1"/>
              </a:solidFill>
            </a:endParaRPr>
          </a:p>
          <a:p>
            <a:r>
              <a:rPr lang="ru-RU" sz="2800" dirty="0" smtClean="0">
                <a:solidFill>
                  <a:srgbClr val="FFFF00"/>
                </a:solidFill>
              </a:rPr>
              <a:t>После точки пишем с прописной (большой) буквы.</a:t>
            </a:r>
          </a:p>
          <a:p>
            <a:pPr marL="457200" indent="-457200">
              <a:buFont typeface="Arial" panose="020B0604020202020204" pitchFamily="34" charset="0"/>
              <a:buChar char="•"/>
            </a:pPr>
            <a:r>
              <a:rPr lang="ru-RU" sz="2800" dirty="0" smtClean="0">
                <a:solidFill>
                  <a:schemeClr val="bg1"/>
                </a:solidFill>
              </a:rPr>
              <a:t>Нумерация первого порядка: 1., 2., 3. и т.д.;</a:t>
            </a:r>
          </a:p>
          <a:p>
            <a:pPr marL="457200" indent="-457200">
              <a:buFont typeface="Arial" panose="020B0604020202020204" pitchFamily="34" charset="0"/>
              <a:buChar char="•"/>
            </a:pPr>
            <a:r>
              <a:rPr lang="ru-RU" sz="2800" dirty="0" smtClean="0">
                <a:solidFill>
                  <a:schemeClr val="bg1"/>
                </a:solidFill>
              </a:rPr>
              <a:t>Нумерация второго порядка: 1.1., 1.2., 1.3. и т.д.;</a:t>
            </a:r>
          </a:p>
          <a:p>
            <a:pPr marL="457200" indent="-457200">
              <a:buFont typeface="Arial" panose="020B0604020202020204" pitchFamily="34" charset="0"/>
              <a:buChar char="•"/>
            </a:pPr>
            <a:r>
              <a:rPr lang="ru-RU" sz="2800" dirty="0" smtClean="0">
                <a:solidFill>
                  <a:schemeClr val="bg1"/>
                </a:solidFill>
              </a:rPr>
              <a:t>Нумерация третьего порядка: 1.1.1., 1.1.2, 1.1.3. и т.д.</a:t>
            </a:r>
          </a:p>
          <a:p>
            <a:endParaRPr lang="ru-RU" sz="2800" b="1" dirty="0">
              <a:solidFill>
                <a:srgbClr val="FF0000"/>
              </a:solidFill>
            </a:endParaRPr>
          </a:p>
          <a:p>
            <a:r>
              <a:rPr lang="ru-RU" sz="2800" b="1" dirty="0" smtClean="0">
                <a:solidFill>
                  <a:srgbClr val="FF0000"/>
                </a:solidFill>
              </a:rPr>
              <a:t>Внимание! Найдите ошибки в тексте слайда.</a:t>
            </a:r>
            <a:endParaRPr lang="ru-RU" sz="2800" b="1" dirty="0">
              <a:solidFill>
                <a:srgbClr val="FF0000"/>
              </a:solidFill>
            </a:endParaRPr>
          </a:p>
        </p:txBody>
      </p:sp>
    </p:spTree>
    <p:extLst>
      <p:ext uri="{BB962C8B-B14F-4D97-AF65-F5344CB8AC3E}">
        <p14:creationId xmlns:p14="http://schemas.microsoft.com/office/powerpoint/2010/main" val="3496572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7344" y="155448"/>
            <a:ext cx="10515600" cy="931736"/>
          </a:xfrm>
        </p:spPr>
        <p:txBody>
          <a:bodyPr/>
          <a:lstStyle/>
          <a:p>
            <a:r>
              <a:rPr lang="ru-RU" dirty="0" smtClean="0">
                <a:solidFill>
                  <a:srgbClr val="FFFF00"/>
                </a:solidFill>
              </a:rPr>
              <a:t>Правила рубрицирования текста документа</a:t>
            </a:r>
            <a:endParaRPr lang="ru-RU" dirty="0">
              <a:solidFill>
                <a:srgbClr val="FFFF00"/>
              </a:solidFill>
            </a:endParaRPr>
          </a:p>
        </p:txBody>
      </p:sp>
      <p:sp>
        <p:nvSpPr>
          <p:cNvPr id="3" name="TextBox 2"/>
          <p:cNvSpPr txBox="1"/>
          <p:nvPr/>
        </p:nvSpPr>
        <p:spPr>
          <a:xfrm>
            <a:off x="676656" y="1371600"/>
            <a:ext cx="10917936" cy="4031873"/>
          </a:xfrm>
          <a:prstGeom prst="rect">
            <a:avLst/>
          </a:prstGeom>
          <a:noFill/>
        </p:spPr>
        <p:txBody>
          <a:bodyPr wrap="square" rtlCol="0">
            <a:spAutoFit/>
          </a:bodyPr>
          <a:lstStyle/>
          <a:p>
            <a:r>
              <a:rPr lang="ru-RU" sz="3200" dirty="0" smtClean="0">
                <a:solidFill>
                  <a:schemeClr val="bg1"/>
                </a:solidFill>
              </a:rPr>
              <a:t>4. При использовании нумерации следует учитывать, что:</a:t>
            </a:r>
          </a:p>
          <a:p>
            <a:endParaRPr lang="ru-RU" sz="3200" dirty="0" smtClean="0">
              <a:solidFill>
                <a:schemeClr val="bg1"/>
              </a:solidFill>
            </a:endParaRPr>
          </a:p>
          <a:p>
            <a:pPr marL="457200" indent="-457200">
              <a:buFont typeface="Wingdings" panose="05000000000000000000" pitchFamily="2" charset="2"/>
              <a:buChar char="ü"/>
            </a:pPr>
            <a:r>
              <a:rPr lang="ru-RU" sz="3200" dirty="0">
                <a:solidFill>
                  <a:schemeClr val="bg1"/>
                </a:solidFill>
              </a:rPr>
              <a:t>р</a:t>
            </a:r>
            <a:r>
              <a:rPr lang="ru-RU" sz="3200" dirty="0" smtClean="0">
                <a:solidFill>
                  <a:schemeClr val="bg1"/>
                </a:solidFill>
              </a:rPr>
              <a:t>убрики могут нумероваться лишь в том случае, если элементов перечисления не менее двух;</a:t>
            </a:r>
          </a:p>
          <a:p>
            <a:pPr marL="457200" indent="-457200">
              <a:buFont typeface="Wingdings" panose="05000000000000000000" pitchFamily="2" charset="2"/>
              <a:buChar char="ü"/>
            </a:pPr>
            <a:r>
              <a:rPr lang="ru-RU" sz="3200" dirty="0">
                <a:solidFill>
                  <a:srgbClr val="FFFF00"/>
                </a:solidFill>
              </a:rPr>
              <a:t>о</a:t>
            </a:r>
            <a:r>
              <a:rPr lang="ru-RU" sz="3200" dirty="0" smtClean="0">
                <a:solidFill>
                  <a:srgbClr val="FFFF00"/>
                </a:solidFill>
              </a:rPr>
              <a:t>днотипные средства нумерации могут применяться по отношению лишь к однотипным частям текста;</a:t>
            </a:r>
          </a:p>
          <a:p>
            <a:pPr marL="457200" indent="-457200">
              <a:buFont typeface="Wingdings" panose="05000000000000000000" pitchFamily="2" charset="2"/>
              <a:buChar char="ü"/>
            </a:pPr>
            <a:r>
              <a:rPr lang="ru-RU" sz="3200" dirty="0">
                <a:solidFill>
                  <a:schemeClr val="bg1"/>
                </a:solidFill>
              </a:rPr>
              <a:t>к</a:t>
            </a:r>
            <a:r>
              <a:rPr lang="ru-RU" sz="3200" dirty="0" smtClean="0">
                <a:solidFill>
                  <a:schemeClr val="bg1"/>
                </a:solidFill>
              </a:rPr>
              <a:t>омбинированные способы пунктуации требуют строгого соблюдения правил пунктуации.</a:t>
            </a:r>
            <a:endParaRPr lang="ru-RU" sz="3200" dirty="0">
              <a:solidFill>
                <a:schemeClr val="bg1"/>
              </a:solidFill>
            </a:endParaRPr>
          </a:p>
        </p:txBody>
      </p:sp>
    </p:spTree>
    <p:extLst>
      <p:ext uri="{BB962C8B-B14F-4D97-AF65-F5344CB8AC3E}">
        <p14:creationId xmlns:p14="http://schemas.microsoft.com/office/powerpoint/2010/main" val="3891582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7344" y="155448"/>
            <a:ext cx="10515600" cy="931736"/>
          </a:xfrm>
        </p:spPr>
        <p:txBody>
          <a:bodyPr/>
          <a:lstStyle/>
          <a:p>
            <a:r>
              <a:rPr lang="ru-RU" dirty="0" smtClean="0">
                <a:solidFill>
                  <a:srgbClr val="FFFF00"/>
                </a:solidFill>
              </a:rPr>
              <a:t>Правила рубрицирования текста документа</a:t>
            </a:r>
            <a:endParaRPr lang="ru-RU" dirty="0">
              <a:solidFill>
                <a:srgbClr val="FFFF00"/>
              </a:solidFill>
            </a:endParaRPr>
          </a:p>
        </p:txBody>
      </p:sp>
      <p:sp>
        <p:nvSpPr>
          <p:cNvPr id="3" name="TextBox 2"/>
          <p:cNvSpPr txBox="1"/>
          <p:nvPr/>
        </p:nvSpPr>
        <p:spPr>
          <a:xfrm>
            <a:off x="676656" y="1371600"/>
            <a:ext cx="11210544" cy="4031873"/>
          </a:xfrm>
          <a:prstGeom prst="rect">
            <a:avLst/>
          </a:prstGeom>
          <a:noFill/>
        </p:spPr>
        <p:txBody>
          <a:bodyPr wrap="square" rtlCol="0">
            <a:spAutoFit/>
          </a:bodyPr>
          <a:lstStyle/>
          <a:p>
            <a:r>
              <a:rPr lang="ru-RU" sz="3200" dirty="0" smtClean="0">
                <a:solidFill>
                  <a:schemeClr val="bg1"/>
                </a:solidFill>
              </a:rPr>
              <a:t>5. Результативность документа зависит от того, насколько текст обоснован. Четкости и обоснованности текста способствует констатирующе-предписывающий способ изложения материала.</a:t>
            </a:r>
          </a:p>
          <a:p>
            <a:endParaRPr lang="ru-RU" sz="3200" dirty="0" smtClean="0">
              <a:solidFill>
                <a:schemeClr val="bg1"/>
              </a:solidFill>
            </a:endParaRPr>
          </a:p>
          <a:p>
            <a:r>
              <a:rPr lang="ru-RU" sz="3200" dirty="0" smtClean="0">
                <a:solidFill>
                  <a:srgbClr val="FFFF00"/>
                </a:solidFill>
              </a:rPr>
              <a:t>Например: </a:t>
            </a:r>
          </a:p>
          <a:p>
            <a:r>
              <a:rPr lang="ru-RU" sz="3200" dirty="0" smtClean="0">
                <a:solidFill>
                  <a:schemeClr val="bg1"/>
                </a:solidFill>
              </a:rPr>
              <a:t>Комиссия провела проверку и установила…( констатация).</a:t>
            </a:r>
          </a:p>
          <a:p>
            <a:r>
              <a:rPr lang="ru-RU" sz="3200" dirty="0" smtClean="0">
                <a:solidFill>
                  <a:schemeClr val="bg1"/>
                </a:solidFill>
              </a:rPr>
              <a:t>Необходимо оказать содействие…и исправить…(предписание)</a:t>
            </a:r>
            <a:endParaRPr lang="ru-RU" sz="3200" dirty="0">
              <a:solidFill>
                <a:schemeClr val="bg1"/>
              </a:solidFill>
            </a:endParaRPr>
          </a:p>
        </p:txBody>
      </p:sp>
    </p:spTree>
    <p:extLst>
      <p:ext uri="{BB962C8B-B14F-4D97-AF65-F5344CB8AC3E}">
        <p14:creationId xmlns:p14="http://schemas.microsoft.com/office/powerpoint/2010/main" val="2626741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FF00"/>
                </a:solidFill>
              </a:rPr>
              <a:t>Правила использования сокращений в документах</a:t>
            </a:r>
            <a:endParaRPr lang="ru-RU" dirty="0">
              <a:solidFill>
                <a:srgbClr val="FFFF00"/>
              </a:solidFill>
            </a:endParaRPr>
          </a:p>
        </p:txBody>
      </p:sp>
      <p:sp>
        <p:nvSpPr>
          <p:cNvPr id="3" name="TextBox 2"/>
          <p:cNvSpPr txBox="1"/>
          <p:nvPr/>
        </p:nvSpPr>
        <p:spPr>
          <a:xfrm>
            <a:off x="838200" y="1690688"/>
            <a:ext cx="11186160" cy="5262979"/>
          </a:xfrm>
          <a:prstGeom prst="rect">
            <a:avLst/>
          </a:prstGeom>
          <a:noFill/>
        </p:spPr>
        <p:txBody>
          <a:bodyPr wrap="square" rtlCol="0">
            <a:spAutoFit/>
          </a:bodyPr>
          <a:lstStyle/>
          <a:p>
            <a:pPr marL="342900" indent="-342900">
              <a:buAutoNum type="arabicParenR"/>
            </a:pPr>
            <a:r>
              <a:rPr lang="ru-RU" sz="2400" dirty="0" smtClean="0">
                <a:solidFill>
                  <a:schemeClr val="bg1"/>
                </a:solidFill>
              </a:rPr>
              <a:t>Наименования органов власти, учреждений, организаций приводятся в документе в полном соответствии с их официальным наименованием;</a:t>
            </a:r>
          </a:p>
          <a:p>
            <a:pPr marL="342900" indent="-342900">
              <a:buAutoNum type="arabicParenR"/>
            </a:pPr>
            <a:r>
              <a:rPr lang="ru-RU" sz="2400" dirty="0">
                <a:solidFill>
                  <a:schemeClr val="bg1"/>
                </a:solidFill>
              </a:rPr>
              <a:t>п</a:t>
            </a:r>
            <a:r>
              <a:rPr lang="ru-RU" sz="2400" dirty="0" smtClean="0">
                <a:solidFill>
                  <a:schemeClr val="bg1"/>
                </a:solidFill>
              </a:rPr>
              <a:t>ри необходимости многократного употребления наименования в рамках одного документа – при первом упоминании приводится его полное наименование, затем сокращенное;</a:t>
            </a:r>
          </a:p>
          <a:p>
            <a:pPr marL="342900" indent="-342900">
              <a:buAutoNum type="arabicParenR"/>
            </a:pPr>
            <a:r>
              <a:rPr lang="ru-RU" sz="2400" dirty="0">
                <a:solidFill>
                  <a:schemeClr val="bg1"/>
                </a:solidFill>
              </a:rPr>
              <a:t>в</a:t>
            </a:r>
            <a:r>
              <a:rPr lang="ru-RU" sz="2400" dirty="0" smtClean="0">
                <a:solidFill>
                  <a:schemeClr val="bg1"/>
                </a:solidFill>
              </a:rPr>
              <a:t> официальных документах не допускается употребление сокращения РФ вместо слов «Российская Федерация»;</a:t>
            </a:r>
          </a:p>
          <a:p>
            <a:pPr marL="342900" indent="-342900">
              <a:buAutoNum type="arabicParenR"/>
            </a:pPr>
            <a:r>
              <a:rPr lang="ru-RU" sz="2400" dirty="0">
                <a:solidFill>
                  <a:schemeClr val="bg1"/>
                </a:solidFill>
              </a:rPr>
              <a:t>д</a:t>
            </a:r>
            <a:r>
              <a:rPr lang="ru-RU" sz="2400" dirty="0" smtClean="0">
                <a:solidFill>
                  <a:schemeClr val="bg1"/>
                </a:solidFill>
              </a:rPr>
              <a:t>ля официальных документов предполагают максимальные запреты на сокращения;</a:t>
            </a:r>
          </a:p>
          <a:p>
            <a:pPr marL="342900" indent="-342900">
              <a:buAutoNum type="arabicParenR"/>
            </a:pPr>
            <a:r>
              <a:rPr lang="ru-RU" sz="2400" dirty="0">
                <a:solidFill>
                  <a:schemeClr val="bg1"/>
                </a:solidFill>
              </a:rPr>
              <a:t>б</a:t>
            </a:r>
            <a:r>
              <a:rPr lang="ru-RU" sz="2400" dirty="0" smtClean="0">
                <a:solidFill>
                  <a:schemeClr val="bg1"/>
                </a:solidFill>
              </a:rPr>
              <a:t>уквенные, инициальные сокращения в документах, как правило, не склоняются: МИД, МКАД и др.;</a:t>
            </a:r>
          </a:p>
          <a:p>
            <a:pPr marL="342900" indent="-342900">
              <a:buAutoNum type="arabicParenR"/>
            </a:pPr>
            <a:r>
              <a:rPr lang="ru-RU" sz="2400" dirty="0">
                <a:solidFill>
                  <a:schemeClr val="bg1"/>
                </a:solidFill>
              </a:rPr>
              <a:t>в</a:t>
            </a:r>
            <a:r>
              <a:rPr lang="ru-RU" sz="2400" dirty="0" smtClean="0">
                <a:solidFill>
                  <a:schemeClr val="bg1"/>
                </a:solidFill>
              </a:rPr>
              <a:t> тексте документа используются только общепринятые сокращения, закрепленные в справочниках и ГОСТ.</a:t>
            </a:r>
          </a:p>
          <a:p>
            <a:pPr marL="342900" indent="-342900">
              <a:buAutoNum type="arabicParenR"/>
            </a:pPr>
            <a:endParaRPr lang="ru-RU" sz="2400" dirty="0">
              <a:solidFill>
                <a:schemeClr val="bg1"/>
              </a:solidFill>
            </a:endParaRPr>
          </a:p>
        </p:txBody>
      </p:sp>
    </p:spTree>
    <p:extLst>
      <p:ext uri="{BB962C8B-B14F-4D97-AF65-F5344CB8AC3E}">
        <p14:creationId xmlns:p14="http://schemas.microsoft.com/office/powerpoint/2010/main" val="4253986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4C8C0B0-8C8D-4503-A283-E5CE416511CA}"/>
              </a:ext>
            </a:extLst>
          </p:cNvPr>
          <p:cNvSpPr>
            <a:spLocks noGrp="1"/>
          </p:cNvSpPr>
          <p:nvPr>
            <p:ph idx="1"/>
          </p:nvPr>
        </p:nvSpPr>
        <p:spPr>
          <a:xfrm>
            <a:off x="838200" y="546847"/>
            <a:ext cx="10515600" cy="5361175"/>
          </a:xfrm>
        </p:spPr>
        <p:txBody>
          <a:bodyPr>
            <a:normAutofit/>
          </a:bodyPr>
          <a:lstStyle/>
          <a:p>
            <a:pPr marL="0" indent="0">
              <a:buNone/>
            </a:pPr>
            <a:r>
              <a:rPr lang="ru-RU" dirty="0">
                <a:solidFill>
                  <a:schemeClr val="bg1"/>
                </a:solidFill>
              </a:rPr>
              <a:t>                         </a:t>
            </a:r>
            <a:r>
              <a:rPr lang="ru-RU" sz="4400" b="1" dirty="0" smtClean="0">
                <a:solidFill>
                  <a:srgbClr val="FFFF00"/>
                </a:solidFill>
              </a:rPr>
              <a:t>Виды </a:t>
            </a:r>
            <a:r>
              <a:rPr lang="ru-RU" sz="4400" b="1" dirty="0">
                <a:solidFill>
                  <a:srgbClr val="FFFF00"/>
                </a:solidFill>
              </a:rPr>
              <a:t>и типы сокращений</a:t>
            </a:r>
            <a:r>
              <a:rPr lang="ru-RU" sz="4400" b="1" dirty="0" smtClean="0">
                <a:solidFill>
                  <a:srgbClr val="FFFF00"/>
                </a:solidFill>
              </a:rPr>
              <a:t>.</a:t>
            </a:r>
          </a:p>
          <a:p>
            <a:pPr marL="0" indent="0">
              <a:buNone/>
            </a:pPr>
            <a:r>
              <a:rPr lang="ru-RU" b="1" dirty="0" smtClean="0">
                <a:solidFill>
                  <a:schemeClr val="bg1"/>
                </a:solidFill>
              </a:rPr>
              <a:t> </a:t>
            </a:r>
            <a:r>
              <a:rPr lang="ru-RU" dirty="0">
                <a:solidFill>
                  <a:schemeClr val="bg1"/>
                </a:solidFill>
              </a:rPr>
              <a:t>Существует два вида сокращений: </a:t>
            </a:r>
            <a:r>
              <a:rPr lang="ru-RU" b="1" dirty="0">
                <a:solidFill>
                  <a:schemeClr val="bg1"/>
                </a:solidFill>
              </a:rPr>
              <a:t>лексические и графические.</a:t>
            </a:r>
          </a:p>
        </p:txBody>
      </p:sp>
      <p:pic>
        <p:nvPicPr>
          <p:cNvPr id="2" name="Рисунок 1"/>
          <p:cNvPicPr>
            <a:picLocks noChangeAspect="1"/>
          </p:cNvPicPr>
          <p:nvPr/>
        </p:nvPicPr>
        <p:blipFill>
          <a:blip r:embed="rId2"/>
          <a:stretch>
            <a:fillRect/>
          </a:stretch>
        </p:blipFill>
        <p:spPr>
          <a:xfrm>
            <a:off x="425424" y="2026834"/>
            <a:ext cx="11341152" cy="2087965"/>
          </a:xfrm>
          <a:prstGeom prst="rect">
            <a:avLst/>
          </a:prstGeom>
        </p:spPr>
      </p:pic>
      <p:sp>
        <p:nvSpPr>
          <p:cNvPr id="4" name="Прямоугольник 3"/>
          <p:cNvSpPr/>
          <p:nvPr/>
        </p:nvSpPr>
        <p:spPr>
          <a:xfrm>
            <a:off x="525174" y="4114799"/>
            <a:ext cx="11341152" cy="1550168"/>
          </a:xfrm>
          <a:prstGeom prst="rect">
            <a:avLst/>
          </a:prstGeom>
        </p:spPr>
        <p:txBody>
          <a:bodyPr wrap="square">
            <a:spAutoFit/>
          </a:bodyPr>
          <a:lstStyle/>
          <a:p>
            <a:pPr lvl="0">
              <a:lnSpc>
                <a:spcPct val="90000"/>
              </a:lnSpc>
              <a:spcBef>
                <a:spcPts val="1000"/>
              </a:spcBef>
            </a:pPr>
            <a:r>
              <a:rPr lang="ru-RU" sz="2400" b="1" dirty="0">
                <a:solidFill>
                  <a:prstClr val="white"/>
                </a:solidFill>
              </a:rPr>
              <a:t>Графические сокращения </a:t>
            </a:r>
            <a:r>
              <a:rPr lang="ru-RU" sz="2400" dirty="0">
                <a:solidFill>
                  <a:prstClr val="white"/>
                </a:solidFill>
              </a:rPr>
              <a:t>- сокращенные обозначения слов, применяемые только на письме.</a:t>
            </a:r>
          </a:p>
          <a:p>
            <a:pPr lvl="0">
              <a:lnSpc>
                <a:spcPct val="90000"/>
              </a:lnSpc>
              <a:spcBef>
                <a:spcPts val="1000"/>
              </a:spcBef>
            </a:pPr>
            <a:r>
              <a:rPr lang="ru-RU" sz="2400" dirty="0">
                <a:solidFill>
                  <a:prstClr val="white"/>
                </a:solidFill>
              </a:rPr>
              <a:t> Графические сокращения не функционируют в речи как самостоятельные слова, они требуют расшифровки при чтении.</a:t>
            </a:r>
          </a:p>
        </p:txBody>
      </p:sp>
    </p:spTree>
    <p:extLst>
      <p:ext uri="{BB962C8B-B14F-4D97-AF65-F5344CB8AC3E}">
        <p14:creationId xmlns:p14="http://schemas.microsoft.com/office/powerpoint/2010/main" val="2534431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38F1623-A5D1-43BB-80B5-EC544FD871FF}"/>
              </a:ext>
            </a:extLst>
          </p:cNvPr>
          <p:cNvSpPr txBox="1"/>
          <p:nvPr/>
        </p:nvSpPr>
        <p:spPr>
          <a:xfrm>
            <a:off x="563880" y="339044"/>
            <a:ext cx="10842812" cy="6247864"/>
          </a:xfrm>
          <a:prstGeom prst="rect">
            <a:avLst/>
          </a:prstGeom>
          <a:noFill/>
        </p:spPr>
        <p:txBody>
          <a:bodyPr wrap="square">
            <a:spAutoFit/>
          </a:bodyPr>
          <a:lstStyle/>
          <a:p>
            <a:pPr algn="ctr"/>
            <a:r>
              <a:rPr lang="ru-RU" sz="4000" b="1" dirty="0" smtClean="0">
                <a:solidFill>
                  <a:srgbClr val="FFFF00"/>
                </a:solidFill>
              </a:rPr>
              <a:t>Типы лексических сокращений</a:t>
            </a:r>
          </a:p>
          <a:p>
            <a:pPr algn="ctr"/>
            <a:endParaRPr lang="ru-RU" sz="4000" b="1" dirty="0" smtClean="0">
              <a:solidFill>
                <a:srgbClr val="FFFF00"/>
              </a:solidFill>
            </a:endParaRPr>
          </a:p>
          <a:p>
            <a:r>
              <a:rPr lang="ru-RU" dirty="0" smtClean="0">
                <a:solidFill>
                  <a:schemeClr val="bg1"/>
                </a:solidFill>
              </a:rPr>
              <a:t>•</a:t>
            </a:r>
            <a:r>
              <a:rPr lang="ru-RU" dirty="0" smtClean="0"/>
              <a:t> </a:t>
            </a:r>
            <a:r>
              <a:rPr lang="ru-RU" sz="2000" b="1" dirty="0" smtClean="0">
                <a:solidFill>
                  <a:schemeClr val="bg1"/>
                </a:solidFill>
              </a:rPr>
              <a:t>инициальные </a:t>
            </a:r>
            <a:r>
              <a:rPr lang="ru-RU" sz="2000" b="1" dirty="0">
                <a:solidFill>
                  <a:schemeClr val="bg1"/>
                </a:solidFill>
              </a:rPr>
              <a:t>сокращения </a:t>
            </a:r>
            <a:r>
              <a:rPr lang="ru-RU" sz="2000" dirty="0">
                <a:solidFill>
                  <a:schemeClr val="bg1"/>
                </a:solidFill>
              </a:rPr>
              <a:t>— сокращения, образованные из начальных букв или звуков слов: МГУ, СНГ, КБ - произносятся буквы; ГОСТ, вуз, ВАК — произносятся звуки;</a:t>
            </a:r>
          </a:p>
          <a:p>
            <a:endParaRPr lang="ru-RU" sz="2000" dirty="0">
              <a:solidFill>
                <a:schemeClr val="bg1"/>
              </a:solidFill>
            </a:endParaRPr>
          </a:p>
          <a:p>
            <a:r>
              <a:rPr lang="ru-RU" sz="2000" dirty="0">
                <a:solidFill>
                  <a:schemeClr val="bg1"/>
                </a:solidFill>
              </a:rPr>
              <a:t>• </a:t>
            </a:r>
            <a:r>
              <a:rPr lang="ru-RU" sz="2000" b="1" dirty="0">
                <a:solidFill>
                  <a:schemeClr val="bg1"/>
                </a:solidFill>
              </a:rPr>
              <a:t>слоговые сокращения </a:t>
            </a:r>
            <a:r>
              <a:rPr lang="ru-RU" sz="2000" dirty="0">
                <a:solidFill>
                  <a:schemeClr val="bg1"/>
                </a:solidFill>
              </a:rPr>
              <a:t>— сокращения, образованные из слогов слов: </a:t>
            </a:r>
            <a:r>
              <a:rPr lang="ru-RU" sz="2000" dirty="0" err="1">
                <a:solidFill>
                  <a:schemeClr val="bg1"/>
                </a:solidFill>
              </a:rPr>
              <a:t>Мосжилстрой</a:t>
            </a:r>
            <a:r>
              <a:rPr lang="ru-RU" sz="2000" dirty="0">
                <a:solidFill>
                  <a:schemeClr val="bg1"/>
                </a:solidFill>
              </a:rPr>
              <a:t>, совхоз, спецназ, </a:t>
            </a:r>
            <a:r>
              <a:rPr lang="ru-RU" sz="2000" dirty="0" err="1">
                <a:solidFill>
                  <a:schemeClr val="bg1"/>
                </a:solidFill>
              </a:rPr>
              <a:t>Росспецстрой</a:t>
            </a:r>
            <a:r>
              <a:rPr lang="ru-RU" sz="2000" dirty="0">
                <a:solidFill>
                  <a:schemeClr val="bg1"/>
                </a:solidFill>
              </a:rPr>
              <a:t>;</a:t>
            </a:r>
          </a:p>
          <a:p>
            <a:endParaRPr lang="ru-RU" sz="2000" dirty="0">
              <a:solidFill>
                <a:schemeClr val="bg1"/>
              </a:solidFill>
            </a:endParaRPr>
          </a:p>
          <a:p>
            <a:r>
              <a:rPr lang="ru-RU" sz="2000" dirty="0">
                <a:solidFill>
                  <a:schemeClr val="bg1"/>
                </a:solidFill>
              </a:rPr>
              <a:t>• </a:t>
            </a:r>
            <a:r>
              <a:rPr lang="ru-RU" sz="2000" b="1" dirty="0">
                <a:solidFill>
                  <a:schemeClr val="bg1"/>
                </a:solidFill>
              </a:rPr>
              <a:t>частично сокращённые </a:t>
            </a:r>
            <a:r>
              <a:rPr lang="ru-RU" sz="2000" dirty="0">
                <a:solidFill>
                  <a:schemeClr val="bg1"/>
                </a:solidFill>
              </a:rPr>
              <a:t>— сокращения, образованные из части слова и полного слова: хозрасчет, Минатом, рембаза, </a:t>
            </a:r>
            <a:r>
              <a:rPr lang="ru-RU" sz="2000" dirty="0" err="1">
                <a:solidFill>
                  <a:schemeClr val="bg1"/>
                </a:solidFill>
              </a:rPr>
              <a:t>Мосгоркомспорт</a:t>
            </a:r>
            <a:r>
              <a:rPr lang="ru-RU" sz="2000" dirty="0">
                <a:solidFill>
                  <a:schemeClr val="bg1"/>
                </a:solidFill>
              </a:rPr>
              <a:t>;</a:t>
            </a:r>
          </a:p>
          <a:p>
            <a:endParaRPr lang="ru-RU" sz="2000" dirty="0">
              <a:solidFill>
                <a:schemeClr val="bg1"/>
              </a:solidFill>
            </a:endParaRPr>
          </a:p>
          <a:p>
            <a:r>
              <a:rPr lang="ru-RU" sz="2000" dirty="0">
                <a:solidFill>
                  <a:schemeClr val="bg1"/>
                </a:solidFill>
              </a:rPr>
              <a:t>• </a:t>
            </a:r>
            <a:r>
              <a:rPr lang="ru-RU" sz="2000" b="1" dirty="0">
                <a:solidFill>
                  <a:schemeClr val="bg1"/>
                </a:solidFill>
              </a:rPr>
              <a:t>усечения</a:t>
            </a:r>
            <a:r>
              <a:rPr lang="ru-RU" sz="2000" dirty="0">
                <a:solidFill>
                  <a:schemeClr val="bg1"/>
                </a:solidFill>
              </a:rPr>
              <a:t> - сокращения, образованные из начальной части слова: зам., зав., спец.,</a:t>
            </a:r>
          </a:p>
          <a:p>
            <a:endParaRPr lang="ru-RU" sz="2000" dirty="0">
              <a:solidFill>
                <a:schemeClr val="bg1"/>
              </a:solidFill>
            </a:endParaRPr>
          </a:p>
          <a:p>
            <a:r>
              <a:rPr lang="ru-RU" sz="2000" dirty="0">
                <a:solidFill>
                  <a:schemeClr val="bg1"/>
                </a:solidFill>
              </a:rPr>
              <a:t>• </a:t>
            </a:r>
            <a:r>
              <a:rPr lang="ru-RU" sz="2000" b="1" dirty="0">
                <a:solidFill>
                  <a:schemeClr val="bg1"/>
                </a:solidFill>
              </a:rPr>
              <a:t>телескопические сокращения </a:t>
            </a:r>
            <a:r>
              <a:rPr lang="ru-RU" sz="2000" dirty="0">
                <a:solidFill>
                  <a:schemeClr val="bg1"/>
                </a:solidFill>
              </a:rPr>
              <a:t>- сокращения, образованные из начала и конца слов: бионика — биология и электро-ника; мопед — моторизованный велосипед;</a:t>
            </a:r>
          </a:p>
          <a:p>
            <a:endParaRPr lang="ru-RU" sz="2000" dirty="0">
              <a:solidFill>
                <a:schemeClr val="bg1"/>
              </a:solidFill>
            </a:endParaRPr>
          </a:p>
          <a:p>
            <a:r>
              <a:rPr lang="ru-RU" sz="2000" dirty="0">
                <a:solidFill>
                  <a:schemeClr val="bg1"/>
                </a:solidFill>
              </a:rPr>
              <a:t>• </a:t>
            </a:r>
            <a:r>
              <a:rPr lang="ru-RU" sz="2000" b="1" dirty="0">
                <a:solidFill>
                  <a:schemeClr val="bg1"/>
                </a:solidFill>
              </a:rPr>
              <a:t>смешанные сокращения </a:t>
            </a:r>
            <a:r>
              <a:rPr lang="ru-RU" sz="2000" dirty="0">
                <a:solidFill>
                  <a:schemeClr val="bg1"/>
                </a:solidFill>
              </a:rPr>
              <a:t>— сокращения, образованные разными способами: </a:t>
            </a:r>
            <a:r>
              <a:rPr lang="ru-RU" sz="2000" dirty="0" err="1">
                <a:solidFill>
                  <a:schemeClr val="bg1"/>
                </a:solidFill>
              </a:rPr>
              <a:t>ВНИИторгмаш</a:t>
            </a:r>
            <a:r>
              <a:rPr lang="ru-RU" sz="2000" dirty="0">
                <a:solidFill>
                  <a:schemeClr val="bg1"/>
                </a:solidFill>
              </a:rPr>
              <a:t>, </a:t>
            </a:r>
            <a:r>
              <a:rPr lang="ru-RU" sz="2000" dirty="0" err="1">
                <a:solidFill>
                  <a:schemeClr val="bg1"/>
                </a:solidFill>
              </a:rPr>
              <a:t>МосгорБТИ</a:t>
            </a:r>
            <a:r>
              <a:rPr lang="ru-RU" sz="2000" dirty="0">
                <a:solidFill>
                  <a:schemeClr val="bg1"/>
                </a:solidFill>
              </a:rPr>
              <a:t>.</a:t>
            </a:r>
          </a:p>
        </p:txBody>
      </p:sp>
    </p:spTree>
    <p:extLst>
      <p:ext uri="{BB962C8B-B14F-4D97-AF65-F5344CB8AC3E}">
        <p14:creationId xmlns:p14="http://schemas.microsoft.com/office/powerpoint/2010/main" val="35021905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41E2A92-9B61-4865-895C-69F33DF42E6C}"/>
              </a:ext>
            </a:extLst>
          </p:cNvPr>
          <p:cNvSpPr>
            <a:spLocks noGrp="1"/>
          </p:cNvSpPr>
          <p:nvPr>
            <p:ph idx="1"/>
          </p:nvPr>
        </p:nvSpPr>
        <p:spPr>
          <a:xfrm>
            <a:off x="1021080" y="298704"/>
            <a:ext cx="10515600" cy="5567363"/>
          </a:xfrm>
        </p:spPr>
        <p:txBody>
          <a:bodyPr>
            <a:normAutofit fontScale="62500" lnSpcReduction="20000"/>
          </a:bodyPr>
          <a:lstStyle/>
          <a:p>
            <a:pPr marL="0" indent="0" algn="ctr">
              <a:buNone/>
            </a:pPr>
            <a:r>
              <a:rPr lang="ru-RU" sz="4500" dirty="0" smtClean="0">
                <a:solidFill>
                  <a:srgbClr val="FFFF00"/>
                </a:solidFill>
              </a:rPr>
              <a:t>Типы </a:t>
            </a:r>
            <a:r>
              <a:rPr lang="ru-RU" sz="4500" dirty="0">
                <a:solidFill>
                  <a:srgbClr val="FFFF00"/>
                </a:solidFill>
              </a:rPr>
              <a:t>графических </a:t>
            </a:r>
            <a:r>
              <a:rPr lang="ru-RU" sz="4500" dirty="0" smtClean="0">
                <a:solidFill>
                  <a:srgbClr val="FFFF00"/>
                </a:solidFill>
              </a:rPr>
              <a:t>сокращений</a:t>
            </a:r>
            <a:endParaRPr lang="ru-RU" sz="4500" dirty="0">
              <a:solidFill>
                <a:srgbClr val="FFFF00"/>
              </a:solidFill>
            </a:endParaRPr>
          </a:p>
          <a:p>
            <a:pPr marL="0" indent="0">
              <a:buNone/>
            </a:pPr>
            <a:endParaRPr lang="ru-RU" sz="3400" dirty="0">
              <a:solidFill>
                <a:schemeClr val="bg1"/>
              </a:solidFill>
            </a:endParaRPr>
          </a:p>
          <a:p>
            <a:pPr marL="0" indent="0">
              <a:buNone/>
            </a:pPr>
            <a:r>
              <a:rPr lang="ru-RU" sz="2900" dirty="0">
                <a:solidFill>
                  <a:schemeClr val="bg1"/>
                </a:solidFill>
              </a:rPr>
              <a:t>• </a:t>
            </a:r>
            <a:r>
              <a:rPr lang="ru-RU" sz="3800" b="1" dirty="0">
                <a:solidFill>
                  <a:schemeClr val="bg1"/>
                </a:solidFill>
              </a:rPr>
              <a:t>точечные</a:t>
            </a:r>
            <a:r>
              <a:rPr lang="ru-RU" sz="3800" dirty="0">
                <a:solidFill>
                  <a:schemeClr val="bg1"/>
                </a:solidFill>
              </a:rPr>
              <a:t>: </a:t>
            </a:r>
            <a:r>
              <a:rPr lang="ru-RU" sz="3800" dirty="0" err="1">
                <a:solidFill>
                  <a:schemeClr val="bg1"/>
                </a:solidFill>
              </a:rPr>
              <a:t>и.о</a:t>
            </a:r>
            <a:r>
              <a:rPr lang="ru-RU" sz="3800" dirty="0">
                <a:solidFill>
                  <a:schemeClr val="bg1"/>
                </a:solidFill>
              </a:rPr>
              <a:t>. — исполняющий обязанности; г. — год; гр. — гражданин; кв. — квартира; проф. — профессор; гл. ред. — главный редактор; см. — смотри;</a:t>
            </a:r>
          </a:p>
          <a:p>
            <a:pPr marL="0" indent="0">
              <a:buNone/>
            </a:pPr>
            <a:endParaRPr lang="ru-RU" sz="3800" dirty="0">
              <a:solidFill>
                <a:schemeClr val="bg1"/>
              </a:solidFill>
            </a:endParaRPr>
          </a:p>
          <a:p>
            <a:pPr marL="0" indent="0">
              <a:buNone/>
            </a:pPr>
            <a:r>
              <a:rPr lang="ru-RU" sz="3800" dirty="0">
                <a:solidFill>
                  <a:schemeClr val="bg1"/>
                </a:solidFill>
              </a:rPr>
              <a:t>• </a:t>
            </a:r>
            <a:r>
              <a:rPr lang="ru-RU" sz="3800" b="1" dirty="0">
                <a:solidFill>
                  <a:schemeClr val="bg1"/>
                </a:solidFill>
              </a:rPr>
              <a:t>дефисные</a:t>
            </a:r>
            <a:r>
              <a:rPr lang="ru-RU" sz="3800" dirty="0">
                <a:solidFill>
                  <a:schemeClr val="bg1"/>
                </a:solidFill>
              </a:rPr>
              <a:t>: ин-т — институт; р-н — район; ф-ка — фабрика;</a:t>
            </a:r>
          </a:p>
          <a:p>
            <a:pPr marL="0" indent="0">
              <a:buNone/>
            </a:pPr>
            <a:endParaRPr lang="ru-RU" sz="3800" dirty="0">
              <a:solidFill>
                <a:schemeClr val="bg1"/>
              </a:solidFill>
            </a:endParaRPr>
          </a:p>
          <a:p>
            <a:pPr marL="0" indent="0">
              <a:buNone/>
            </a:pPr>
            <a:r>
              <a:rPr lang="ru-RU" sz="3800" dirty="0">
                <a:solidFill>
                  <a:schemeClr val="bg1"/>
                </a:solidFill>
              </a:rPr>
              <a:t>• </a:t>
            </a:r>
            <a:r>
              <a:rPr lang="ru-RU" sz="3800" b="1" dirty="0" err="1">
                <a:solidFill>
                  <a:schemeClr val="bg1"/>
                </a:solidFill>
              </a:rPr>
              <a:t>косолинейные</a:t>
            </a:r>
            <a:r>
              <a:rPr lang="ru-RU" sz="3800" b="1" dirty="0">
                <a:solidFill>
                  <a:schemeClr val="bg1"/>
                </a:solidFill>
              </a:rPr>
              <a:t>:</a:t>
            </a:r>
            <a:r>
              <a:rPr lang="ru-RU" sz="3800" dirty="0">
                <a:solidFill>
                  <a:schemeClr val="bg1"/>
                </a:solidFill>
              </a:rPr>
              <a:t> п/о — почтовое отделение; в/с - высший сорт; об/мин — оборотов в минуту;</a:t>
            </a:r>
          </a:p>
          <a:p>
            <a:pPr marL="0" indent="0">
              <a:buNone/>
            </a:pPr>
            <a:endParaRPr lang="ru-RU" sz="3800" dirty="0">
              <a:solidFill>
                <a:schemeClr val="bg1"/>
              </a:solidFill>
            </a:endParaRPr>
          </a:p>
          <a:p>
            <a:pPr marL="0" indent="0">
              <a:buNone/>
            </a:pPr>
            <a:r>
              <a:rPr lang="ru-RU" sz="3800" dirty="0">
                <a:solidFill>
                  <a:schemeClr val="bg1"/>
                </a:solidFill>
              </a:rPr>
              <a:t>• </a:t>
            </a:r>
            <a:r>
              <a:rPr lang="ru-RU" sz="3800" b="1" dirty="0">
                <a:solidFill>
                  <a:schemeClr val="bg1"/>
                </a:solidFill>
              </a:rPr>
              <a:t>нулевые (без точек): </a:t>
            </a:r>
            <a:r>
              <a:rPr lang="ru-RU" sz="3800" dirty="0">
                <a:solidFill>
                  <a:schemeClr val="bg1"/>
                </a:solidFill>
              </a:rPr>
              <a:t>врио — временно исполняющий обязанности; млн — миллион; кг — килограмм; м — метр;</a:t>
            </a:r>
          </a:p>
          <a:p>
            <a:pPr marL="0" indent="0">
              <a:buNone/>
            </a:pPr>
            <a:endParaRPr lang="ru-RU" sz="3800" dirty="0">
              <a:solidFill>
                <a:schemeClr val="bg1"/>
              </a:solidFill>
            </a:endParaRPr>
          </a:p>
          <a:p>
            <a:pPr marL="0" indent="0">
              <a:buNone/>
            </a:pPr>
            <a:r>
              <a:rPr lang="ru-RU" sz="3800" dirty="0">
                <a:solidFill>
                  <a:schemeClr val="bg1"/>
                </a:solidFill>
              </a:rPr>
              <a:t>• </a:t>
            </a:r>
            <a:r>
              <a:rPr lang="ru-RU" sz="3800" b="1" dirty="0">
                <a:solidFill>
                  <a:schemeClr val="bg1"/>
                </a:solidFill>
              </a:rPr>
              <a:t>комбинированные:</a:t>
            </a:r>
            <a:r>
              <a:rPr lang="ru-RU" sz="3800" dirty="0">
                <a:solidFill>
                  <a:schemeClr val="bg1"/>
                </a:solidFill>
              </a:rPr>
              <a:t> чл.-корр. — член-корреспондент; </a:t>
            </a:r>
            <a:r>
              <a:rPr lang="ru-RU" sz="3800" dirty="0" err="1">
                <a:solidFill>
                  <a:schemeClr val="bg1"/>
                </a:solidFill>
              </a:rPr>
              <a:t>с.х</a:t>
            </a:r>
            <a:r>
              <a:rPr lang="ru-RU" sz="3800" dirty="0">
                <a:solidFill>
                  <a:schemeClr val="bg1"/>
                </a:solidFill>
              </a:rPr>
              <a:t>-во — сельское хозяйство; ж.-д. — железнодорожный.</a:t>
            </a:r>
          </a:p>
        </p:txBody>
      </p:sp>
    </p:spTree>
    <p:extLst>
      <p:ext uri="{BB962C8B-B14F-4D97-AF65-F5344CB8AC3E}">
        <p14:creationId xmlns:p14="http://schemas.microsoft.com/office/powerpoint/2010/main" val="3830419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D364B0C-709A-427D-A682-559F88DC341F}"/>
              </a:ext>
            </a:extLst>
          </p:cNvPr>
          <p:cNvSpPr>
            <a:spLocks noGrp="1"/>
          </p:cNvSpPr>
          <p:nvPr>
            <p:ph idx="1"/>
          </p:nvPr>
        </p:nvSpPr>
        <p:spPr>
          <a:xfrm>
            <a:off x="858281" y="314712"/>
            <a:ext cx="10515600" cy="5930639"/>
          </a:xfrm>
        </p:spPr>
        <p:txBody>
          <a:bodyPr>
            <a:normAutofit/>
          </a:bodyPr>
          <a:lstStyle/>
          <a:p>
            <a:pPr marL="0" indent="0" algn="ctr">
              <a:buNone/>
            </a:pPr>
            <a:r>
              <a:rPr lang="ru-RU" sz="3600" dirty="0" smtClean="0">
                <a:solidFill>
                  <a:schemeClr val="bg1"/>
                </a:solidFill>
              </a:rPr>
              <a:t> </a:t>
            </a:r>
            <a:r>
              <a:rPr lang="ru-RU" sz="3600" b="1" dirty="0" smtClean="0">
                <a:solidFill>
                  <a:srgbClr val="FFFF00"/>
                </a:solidFill>
              </a:rPr>
              <a:t>Правила правописания графических сокращений</a:t>
            </a:r>
          </a:p>
          <a:p>
            <a:pPr marL="742950" indent="-742950">
              <a:buAutoNum type="arabicParenR"/>
            </a:pPr>
            <a:r>
              <a:rPr lang="ru-RU" sz="2400" b="1" dirty="0" smtClean="0">
                <a:solidFill>
                  <a:schemeClr val="bg1"/>
                </a:solidFill>
              </a:rPr>
              <a:t>Сокращения не должны оканчиваться на гласную;</a:t>
            </a:r>
          </a:p>
          <a:p>
            <a:pPr marL="742950" indent="-742950">
              <a:buAutoNum type="arabicParenR"/>
            </a:pPr>
            <a:r>
              <a:rPr lang="ru-RU" sz="2400" b="1" dirty="0" smtClean="0">
                <a:solidFill>
                  <a:schemeClr val="bg1"/>
                </a:solidFill>
              </a:rPr>
              <a:t>Сокращения, как правило, во множественном числе не удваиваются: </a:t>
            </a:r>
            <a:r>
              <a:rPr lang="ru-RU" sz="2400" b="1" dirty="0" smtClean="0">
                <a:solidFill>
                  <a:srgbClr val="FFFF00"/>
                </a:solidFill>
              </a:rPr>
              <a:t>л. – листы, с. – страницы;</a:t>
            </a:r>
          </a:p>
          <a:p>
            <a:pPr marL="742950" indent="-742950">
              <a:buAutoNum type="arabicParenR"/>
            </a:pPr>
            <a:r>
              <a:rPr lang="ru-RU" sz="2400" b="1" dirty="0" smtClean="0">
                <a:solidFill>
                  <a:schemeClr val="bg1"/>
                </a:solidFill>
              </a:rPr>
              <a:t>Сокращения в исключительных случаях во множественном числе удваиваются (между буквами точка не ставится): </a:t>
            </a:r>
            <a:r>
              <a:rPr lang="ru-RU" sz="2400" b="1" dirty="0" smtClean="0">
                <a:solidFill>
                  <a:srgbClr val="FFFF00"/>
                </a:solidFill>
              </a:rPr>
              <a:t>вв. – века, гг. – годы, </a:t>
            </a:r>
            <a:r>
              <a:rPr lang="ru-RU" sz="2400" b="1" dirty="0" err="1" smtClean="0">
                <a:solidFill>
                  <a:srgbClr val="FFFF00"/>
                </a:solidFill>
              </a:rPr>
              <a:t>пп</a:t>
            </a:r>
            <a:r>
              <a:rPr lang="ru-RU" sz="2400" b="1" dirty="0" smtClean="0">
                <a:solidFill>
                  <a:srgbClr val="FFFF00"/>
                </a:solidFill>
              </a:rPr>
              <a:t>. – пункты;</a:t>
            </a:r>
          </a:p>
          <a:p>
            <a:pPr marL="742950" indent="-742950">
              <a:buAutoNum type="arabicParenR"/>
            </a:pPr>
            <a:r>
              <a:rPr lang="ru-RU" sz="2400" b="1" dirty="0" smtClean="0">
                <a:solidFill>
                  <a:schemeClr val="bg1"/>
                </a:solidFill>
              </a:rPr>
              <a:t>Сокращения сохраняют удвоенные согласные: </a:t>
            </a:r>
            <a:r>
              <a:rPr lang="ru-RU" sz="2400" b="1" dirty="0" err="1" smtClean="0">
                <a:solidFill>
                  <a:srgbClr val="FFFF00"/>
                </a:solidFill>
              </a:rPr>
              <a:t>дисс</a:t>
            </a:r>
            <a:r>
              <a:rPr lang="ru-RU" sz="2400" b="1" dirty="0" smtClean="0">
                <a:solidFill>
                  <a:srgbClr val="FFFF00"/>
                </a:solidFill>
              </a:rPr>
              <a:t>. – диссертация, </a:t>
            </a:r>
            <a:r>
              <a:rPr lang="ru-RU" sz="2400" b="1" dirty="0" err="1" smtClean="0">
                <a:solidFill>
                  <a:srgbClr val="FFFF00"/>
                </a:solidFill>
              </a:rPr>
              <a:t>илл</a:t>
            </a:r>
            <a:r>
              <a:rPr lang="ru-RU" sz="2400" b="1" dirty="0" smtClean="0">
                <a:solidFill>
                  <a:srgbClr val="FFFF00"/>
                </a:solidFill>
              </a:rPr>
              <a:t>. – иллюстрация;</a:t>
            </a:r>
          </a:p>
          <a:p>
            <a:pPr marL="742950" indent="-742950">
              <a:buAutoNum type="arabicParenR"/>
            </a:pPr>
            <a:r>
              <a:rPr lang="ru-RU" sz="2400" b="1" dirty="0" smtClean="0">
                <a:solidFill>
                  <a:schemeClr val="bg1"/>
                </a:solidFill>
              </a:rPr>
              <a:t>Сокращенные единицы измерения пишутся без точки:</a:t>
            </a:r>
            <a:r>
              <a:rPr lang="ru-RU" sz="2400" b="1" dirty="0">
                <a:solidFill>
                  <a:schemeClr val="bg1"/>
                </a:solidFill>
              </a:rPr>
              <a:t> </a:t>
            </a:r>
            <a:r>
              <a:rPr lang="ru-RU" sz="2400" b="1" dirty="0" smtClean="0">
                <a:solidFill>
                  <a:srgbClr val="FFFF00"/>
                </a:solidFill>
              </a:rPr>
              <a:t>г – грамм, м – метр, ч – час, г – год ( в значении сколько, а не когда)</a:t>
            </a:r>
            <a:r>
              <a:rPr lang="ru-RU" sz="2400" b="1" dirty="0" smtClean="0">
                <a:solidFill>
                  <a:schemeClr val="bg1"/>
                </a:solidFill>
              </a:rPr>
              <a:t>;</a:t>
            </a:r>
          </a:p>
          <a:p>
            <a:pPr marL="742950" indent="-742950">
              <a:buAutoNum type="arabicParenR"/>
            </a:pPr>
            <a:r>
              <a:rPr lang="ru-RU" sz="2400" b="1" dirty="0" smtClean="0">
                <a:solidFill>
                  <a:schemeClr val="bg1"/>
                </a:solidFill>
              </a:rPr>
              <a:t>Сокращения: </a:t>
            </a:r>
            <a:r>
              <a:rPr lang="ru-RU" sz="2400" b="1" dirty="0" smtClean="0">
                <a:solidFill>
                  <a:srgbClr val="FFFF00"/>
                </a:solidFill>
              </a:rPr>
              <a:t>т.д., т.п., и пр., и др. </a:t>
            </a:r>
            <a:r>
              <a:rPr lang="ru-RU" sz="2400" b="1" dirty="0" smtClean="0">
                <a:solidFill>
                  <a:schemeClr val="bg1"/>
                </a:solidFill>
              </a:rPr>
              <a:t>употребляются только в конце предложения;</a:t>
            </a:r>
          </a:p>
          <a:p>
            <a:pPr marL="742950" indent="-742950">
              <a:buAutoNum type="arabicParenR"/>
            </a:pPr>
            <a:r>
              <a:rPr lang="ru-RU" sz="2400" b="1" dirty="0" smtClean="0">
                <a:solidFill>
                  <a:schemeClr val="bg1"/>
                </a:solidFill>
              </a:rPr>
              <a:t>Сокращаются слова-ссылки, стоящие перед цифрой: </a:t>
            </a:r>
            <a:r>
              <a:rPr lang="ru-RU" sz="2400" b="1" dirty="0" smtClean="0">
                <a:solidFill>
                  <a:srgbClr val="FFFF00"/>
                </a:solidFill>
              </a:rPr>
              <a:t>т.2 – том 2.</a:t>
            </a:r>
          </a:p>
        </p:txBody>
      </p:sp>
    </p:spTree>
    <p:extLst>
      <p:ext uri="{BB962C8B-B14F-4D97-AF65-F5344CB8AC3E}">
        <p14:creationId xmlns:p14="http://schemas.microsoft.com/office/powerpoint/2010/main" val="3315660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D364B0C-709A-427D-A682-559F88DC341F}"/>
              </a:ext>
            </a:extLst>
          </p:cNvPr>
          <p:cNvSpPr>
            <a:spLocks noGrp="1"/>
          </p:cNvSpPr>
          <p:nvPr>
            <p:ph idx="1"/>
          </p:nvPr>
        </p:nvSpPr>
        <p:spPr>
          <a:xfrm>
            <a:off x="984527" y="1328517"/>
            <a:ext cx="10515600" cy="4351338"/>
          </a:xfrm>
        </p:spPr>
        <p:txBody>
          <a:bodyPr>
            <a:normAutofit/>
          </a:bodyPr>
          <a:lstStyle/>
          <a:p>
            <a:pPr marL="0" indent="0" algn="ctr">
              <a:buNone/>
            </a:pPr>
            <a:r>
              <a:rPr lang="ru-RU" sz="3200" dirty="0" smtClean="0">
                <a:solidFill>
                  <a:schemeClr val="bg1"/>
                </a:solidFill>
              </a:rPr>
              <a:t>Использованная литература</a:t>
            </a:r>
          </a:p>
          <a:p>
            <a:pPr marL="0" indent="0" algn="ctr">
              <a:buNone/>
            </a:pPr>
            <a:r>
              <a:rPr lang="ru-RU" sz="3200" dirty="0" smtClean="0">
                <a:solidFill>
                  <a:schemeClr val="bg1"/>
                </a:solidFill>
              </a:rPr>
              <a:t>Иванова, А.Ю. Русский язык в деловой документации: учебник и практикум для среднего профессионального образования / </a:t>
            </a:r>
            <a:r>
              <a:rPr lang="ru-RU" sz="3200" dirty="0" err="1" smtClean="0">
                <a:solidFill>
                  <a:schemeClr val="bg1"/>
                </a:solidFill>
              </a:rPr>
              <a:t>А.Ю.Иванова</a:t>
            </a:r>
            <a:r>
              <a:rPr lang="ru-RU" sz="3200" dirty="0" smtClean="0">
                <a:solidFill>
                  <a:schemeClr val="bg1"/>
                </a:solidFill>
              </a:rPr>
              <a:t>. – 2-е изд., </a:t>
            </a:r>
            <a:r>
              <a:rPr lang="ru-RU" sz="3200" dirty="0" err="1" smtClean="0">
                <a:solidFill>
                  <a:schemeClr val="bg1"/>
                </a:solidFill>
              </a:rPr>
              <a:t>перераб</a:t>
            </a:r>
            <a:r>
              <a:rPr lang="ru-RU" sz="3200" dirty="0" smtClean="0">
                <a:solidFill>
                  <a:schemeClr val="bg1"/>
                </a:solidFill>
              </a:rPr>
              <a:t>. И доп. – Москва: Издательство </a:t>
            </a:r>
            <a:r>
              <a:rPr lang="ru-RU" sz="3200" dirty="0" err="1" smtClean="0">
                <a:solidFill>
                  <a:schemeClr val="bg1"/>
                </a:solidFill>
              </a:rPr>
              <a:t>Юрайт</a:t>
            </a:r>
            <a:r>
              <a:rPr lang="ru-RU" sz="3200" dirty="0" smtClean="0">
                <a:solidFill>
                  <a:schemeClr val="bg1"/>
                </a:solidFill>
              </a:rPr>
              <a:t>, 2021. – 187 с. – (Профессиональное образование)</a:t>
            </a:r>
          </a:p>
          <a:p>
            <a:pPr marL="0" indent="0" algn="ctr">
              <a:buNone/>
            </a:pPr>
            <a:endParaRPr lang="ru-RU" sz="8000" dirty="0">
              <a:solidFill>
                <a:schemeClr val="bg1"/>
              </a:solidFill>
            </a:endParaRPr>
          </a:p>
        </p:txBody>
      </p:sp>
    </p:spTree>
    <p:extLst>
      <p:ext uri="{BB962C8B-B14F-4D97-AF65-F5344CB8AC3E}">
        <p14:creationId xmlns:p14="http://schemas.microsoft.com/office/powerpoint/2010/main" val="159864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650" y="1226923"/>
            <a:ext cx="11944350" cy="3416320"/>
          </a:xfrm>
          <a:prstGeom prst="rect">
            <a:avLst/>
          </a:prstGeom>
          <a:noFill/>
        </p:spPr>
        <p:txBody>
          <a:bodyPr wrap="square" rtlCol="0">
            <a:spAutoFit/>
          </a:bodyPr>
          <a:lstStyle/>
          <a:p>
            <a:endParaRPr lang="ru-RU" sz="5400" b="1" dirty="0">
              <a:solidFill>
                <a:schemeClr val="bg1"/>
              </a:solidFill>
              <a:latin typeface="+mj-lt"/>
            </a:endParaRPr>
          </a:p>
          <a:p>
            <a:r>
              <a:rPr lang="ru-RU" sz="5400" b="1" dirty="0">
                <a:solidFill>
                  <a:schemeClr val="bg1"/>
                </a:solidFill>
                <a:latin typeface="+mj-lt"/>
              </a:rPr>
              <a:t>Знать языковое оформление таких документов, как заявление, доверенность, автобиография, резюме; </a:t>
            </a:r>
          </a:p>
        </p:txBody>
      </p:sp>
    </p:spTree>
    <p:extLst>
      <p:ext uri="{BB962C8B-B14F-4D97-AF65-F5344CB8AC3E}">
        <p14:creationId xmlns:p14="http://schemas.microsoft.com/office/powerpoint/2010/main" val="1959918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D364B0C-709A-427D-A682-559F88DC341F}"/>
              </a:ext>
            </a:extLst>
          </p:cNvPr>
          <p:cNvSpPr>
            <a:spLocks noGrp="1"/>
          </p:cNvSpPr>
          <p:nvPr>
            <p:ph idx="1"/>
          </p:nvPr>
        </p:nvSpPr>
        <p:spPr>
          <a:xfrm>
            <a:off x="748553" y="2847601"/>
            <a:ext cx="10515600" cy="4351338"/>
          </a:xfrm>
        </p:spPr>
        <p:txBody>
          <a:bodyPr>
            <a:normAutofit/>
          </a:bodyPr>
          <a:lstStyle/>
          <a:p>
            <a:pPr marL="0" indent="0" algn="ctr">
              <a:buNone/>
            </a:pPr>
            <a:r>
              <a:rPr lang="ru-RU" sz="8000" dirty="0">
                <a:solidFill>
                  <a:schemeClr val="bg1"/>
                </a:solidFill>
              </a:rPr>
              <a:t>Спасибо за просмотр</a:t>
            </a:r>
          </a:p>
        </p:txBody>
      </p:sp>
    </p:spTree>
    <p:extLst>
      <p:ext uri="{BB962C8B-B14F-4D97-AF65-F5344CB8AC3E}">
        <p14:creationId xmlns:p14="http://schemas.microsoft.com/office/powerpoint/2010/main" val="185527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4073" y="238151"/>
            <a:ext cx="11542155" cy="5632311"/>
          </a:xfrm>
          <a:prstGeom prst="rect">
            <a:avLst/>
          </a:prstGeom>
          <a:noFill/>
        </p:spPr>
        <p:txBody>
          <a:bodyPr wrap="square" rtlCol="0">
            <a:spAutoFit/>
          </a:bodyPr>
          <a:lstStyle/>
          <a:p>
            <a:r>
              <a:rPr lang="ru-RU" sz="4000" b="1" dirty="0">
                <a:solidFill>
                  <a:schemeClr val="bg1"/>
                </a:solidFill>
                <a:latin typeface="+mj-lt"/>
              </a:rPr>
              <a:t>При подготовке документов, с помощью которых фиксируются решения административных и организационных вопросов органов государственной власти, необходимо учитывать требования </a:t>
            </a:r>
            <a:endParaRPr lang="ru-RU" sz="4000" b="1" dirty="0" smtClean="0">
              <a:solidFill>
                <a:schemeClr val="bg1"/>
              </a:solidFill>
              <a:latin typeface="+mj-lt"/>
            </a:endParaRPr>
          </a:p>
          <a:p>
            <a:pPr algn="ctr"/>
            <a:r>
              <a:rPr lang="ru-RU" sz="4000" b="1" dirty="0" smtClean="0">
                <a:solidFill>
                  <a:srgbClr val="FFFF00"/>
                </a:solidFill>
                <a:latin typeface="+mj-lt"/>
              </a:rPr>
              <a:t>ГОСТ </a:t>
            </a:r>
            <a:r>
              <a:rPr lang="ru-RU" sz="4000" b="1" dirty="0">
                <a:solidFill>
                  <a:srgbClr val="FFFF00"/>
                </a:solidFill>
                <a:latin typeface="+mj-lt"/>
              </a:rPr>
              <a:t>Р 7.0.97—2016 </a:t>
            </a:r>
            <a:endParaRPr lang="ru-RU" sz="4000" b="1" dirty="0" smtClean="0">
              <a:solidFill>
                <a:srgbClr val="FFFF00"/>
              </a:solidFill>
              <a:latin typeface="+mj-lt"/>
            </a:endParaRPr>
          </a:p>
          <a:p>
            <a:r>
              <a:rPr lang="ru-RU" sz="4000" b="1" dirty="0" smtClean="0">
                <a:solidFill>
                  <a:schemeClr val="bg1"/>
                </a:solidFill>
                <a:latin typeface="+mj-lt"/>
              </a:rPr>
              <a:t>к </a:t>
            </a:r>
            <a:r>
              <a:rPr lang="ru-RU" sz="4000" b="1" dirty="0">
                <a:solidFill>
                  <a:schemeClr val="bg1"/>
                </a:solidFill>
                <a:latin typeface="+mj-lt"/>
              </a:rPr>
              <a:t>оформлению реквизитов документов. Общие положения, касающиеся оформления реквизитов документов, включают в себя требования как языкового, так и неязыкового характера.</a:t>
            </a:r>
          </a:p>
        </p:txBody>
      </p:sp>
    </p:spTree>
    <p:extLst>
      <p:ext uri="{BB962C8B-B14F-4D97-AF65-F5344CB8AC3E}">
        <p14:creationId xmlns:p14="http://schemas.microsoft.com/office/powerpoint/2010/main" val="73696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xmlns="" id="{DDC515E2-214F-4144-AF04-9AF5A5050F68}"/>
              </a:ext>
            </a:extLst>
          </p:cNvPr>
          <p:cNvPicPr>
            <a:picLocks noChangeAspect="1"/>
          </p:cNvPicPr>
          <p:nvPr/>
        </p:nvPicPr>
        <p:blipFill rotWithShape="1">
          <a:blip r:embed="rId2">
            <a:extLst>
              <a:ext uri="{28A0092B-C50C-407E-A947-70E740481C1C}">
                <a14:useLocalDpi xmlns:a14="http://schemas.microsoft.com/office/drawing/2010/main" val="0"/>
              </a:ext>
            </a:extLst>
          </a:blip>
          <a:srcRect l="20168" r="20106"/>
          <a:stretch/>
        </p:blipFill>
        <p:spPr>
          <a:xfrm>
            <a:off x="3406587" y="132509"/>
            <a:ext cx="4500283" cy="6592981"/>
          </a:xfrm>
          <a:prstGeom prst="rect">
            <a:avLst/>
          </a:prstGeom>
        </p:spPr>
      </p:pic>
    </p:spTree>
    <p:extLst>
      <p:ext uri="{BB962C8B-B14F-4D97-AF65-F5344CB8AC3E}">
        <p14:creationId xmlns:p14="http://schemas.microsoft.com/office/powerpoint/2010/main" val="191938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5771" y="238151"/>
            <a:ext cx="725715" cy="3170099"/>
          </a:xfrm>
          <a:prstGeom prst="rect">
            <a:avLst/>
          </a:prstGeom>
          <a:noFill/>
        </p:spPr>
        <p:txBody>
          <a:bodyPr wrap="square" rtlCol="0">
            <a:spAutoFit/>
          </a:bodyPr>
          <a:lstStyle/>
          <a:p>
            <a:r>
              <a:rPr lang="en-US" sz="20000" b="1" dirty="0">
                <a:solidFill>
                  <a:srgbClr val="FF0000"/>
                </a:solidFill>
              </a:rPr>
              <a:t>!</a:t>
            </a:r>
          </a:p>
        </p:txBody>
      </p:sp>
      <p:graphicFrame>
        <p:nvGraphicFramePr>
          <p:cNvPr id="2" name="Схема 1"/>
          <p:cNvGraphicFramePr/>
          <p:nvPr>
            <p:extLst>
              <p:ext uri="{D42A27DB-BD31-4B8C-83A1-F6EECF244321}">
                <p14:modId xmlns:p14="http://schemas.microsoft.com/office/powerpoint/2010/main" val="1609715733"/>
              </p:ext>
            </p:extLst>
          </p:nvPr>
        </p:nvGraphicFramePr>
        <p:xfrm>
          <a:off x="1488141" y="1541929"/>
          <a:ext cx="10513359" cy="5173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98BA7D67-590C-4134-964C-139AB9660809}"/>
              </a:ext>
            </a:extLst>
          </p:cNvPr>
          <p:cNvSpPr txBox="1"/>
          <p:nvPr/>
        </p:nvSpPr>
        <p:spPr>
          <a:xfrm>
            <a:off x="1394439" y="0"/>
            <a:ext cx="9614220" cy="2000548"/>
          </a:xfrm>
          <a:prstGeom prst="rect">
            <a:avLst/>
          </a:prstGeom>
          <a:noFill/>
        </p:spPr>
        <p:txBody>
          <a:bodyPr wrap="square">
            <a:spAutoFit/>
          </a:bodyPr>
          <a:lstStyle/>
          <a:p>
            <a:r>
              <a:rPr lang="ru-RU" sz="2000" dirty="0">
                <a:solidFill>
                  <a:schemeClr val="bg1"/>
                </a:solidFill>
              </a:rPr>
              <a:t>Рассмотрим некоторые правила правописания прописной или строчной буквы в различных наименованиях, используемых в служебном документе.</a:t>
            </a:r>
          </a:p>
          <a:p>
            <a:endParaRPr lang="ru-RU" sz="2000" dirty="0">
              <a:solidFill>
                <a:schemeClr val="bg1"/>
              </a:solidFill>
            </a:endParaRPr>
          </a:p>
          <a:p>
            <a:r>
              <a:rPr lang="ru-RU" sz="2000" dirty="0">
                <a:solidFill>
                  <a:schemeClr val="bg1"/>
                </a:solidFill>
              </a:rPr>
              <a:t>Прописные буквы используются при следующих указаниях:</a:t>
            </a:r>
          </a:p>
          <a:p>
            <a:endParaRPr lang="ru-RU" sz="2000" dirty="0">
              <a:solidFill>
                <a:schemeClr val="bg1"/>
              </a:solidFill>
            </a:endParaRPr>
          </a:p>
          <a:p>
            <a:endParaRPr lang="ru-RU" sz="2400" dirty="0">
              <a:solidFill>
                <a:schemeClr val="bg1"/>
              </a:solidFill>
            </a:endParaRPr>
          </a:p>
        </p:txBody>
      </p:sp>
    </p:spTree>
    <p:extLst>
      <p:ext uri="{BB962C8B-B14F-4D97-AF65-F5344CB8AC3E}">
        <p14:creationId xmlns:p14="http://schemas.microsoft.com/office/powerpoint/2010/main" val="114120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xmlns="" id="{C30D7DAB-FB60-4668-85B7-5084E29414E8}"/>
              </a:ext>
            </a:extLst>
          </p:cNvPr>
          <p:cNvGrpSpPr/>
          <p:nvPr/>
        </p:nvGrpSpPr>
        <p:grpSpPr>
          <a:xfrm>
            <a:off x="1360053" y="414449"/>
            <a:ext cx="1296084" cy="1851548"/>
            <a:chOff x="0" y="1013"/>
            <a:chExt cx="1296084" cy="1851548"/>
          </a:xfrm>
        </p:grpSpPr>
        <p:sp>
          <p:nvSpPr>
            <p:cNvPr id="5" name="Стрелка: шеврон 4">
              <a:extLst>
                <a:ext uri="{FF2B5EF4-FFF2-40B4-BE49-F238E27FC236}">
                  <a16:creationId xmlns:a16="http://schemas.microsoft.com/office/drawing/2014/main" xmlns="" id="{221C91FF-FBE9-489F-8CA4-6897DE6A67CA}"/>
                </a:ext>
              </a:extLst>
            </p:cNvPr>
            <p:cNvSpPr/>
            <p:nvPr/>
          </p:nvSpPr>
          <p:spPr>
            <a:xfrm rot="5400000">
              <a:off x="-277732" y="278745"/>
              <a:ext cx="1851548" cy="1296084"/>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Стрелка: шеврон 4">
              <a:extLst>
                <a:ext uri="{FF2B5EF4-FFF2-40B4-BE49-F238E27FC236}">
                  <a16:creationId xmlns:a16="http://schemas.microsoft.com/office/drawing/2014/main" xmlns="" id="{AD488F36-27EF-4185-8030-493F79FBA74E}"/>
                </a:ext>
              </a:extLst>
            </p:cNvPr>
            <p:cNvSpPr txBox="1"/>
            <p:nvPr/>
          </p:nvSpPr>
          <p:spPr>
            <a:xfrm>
              <a:off x="0" y="649055"/>
              <a:ext cx="1296084" cy="5554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ru-RU" sz="3600" dirty="0"/>
                <a:t>4</a:t>
              </a:r>
              <a:endParaRPr lang="ru-RU" sz="3600" kern="1200" dirty="0"/>
            </a:p>
          </p:txBody>
        </p:sp>
      </p:grpSp>
      <p:grpSp>
        <p:nvGrpSpPr>
          <p:cNvPr id="10" name="Группа 9">
            <a:extLst>
              <a:ext uri="{FF2B5EF4-FFF2-40B4-BE49-F238E27FC236}">
                <a16:creationId xmlns:a16="http://schemas.microsoft.com/office/drawing/2014/main" xmlns="" id="{5ED1D370-DA35-4D01-881E-357109CC2F8D}"/>
              </a:ext>
            </a:extLst>
          </p:cNvPr>
          <p:cNvGrpSpPr/>
          <p:nvPr/>
        </p:nvGrpSpPr>
        <p:grpSpPr>
          <a:xfrm>
            <a:off x="2656137" y="414449"/>
            <a:ext cx="9217274" cy="1203506"/>
            <a:chOff x="1296084" y="1660837"/>
            <a:chExt cx="9217274" cy="1203506"/>
          </a:xfrm>
        </p:grpSpPr>
        <p:sp>
          <p:nvSpPr>
            <p:cNvPr id="11" name="Прямоугольник: скругленные верхние углы 10">
              <a:extLst>
                <a:ext uri="{FF2B5EF4-FFF2-40B4-BE49-F238E27FC236}">
                  <a16:creationId xmlns:a16="http://schemas.microsoft.com/office/drawing/2014/main" xmlns="" id="{A19C74DA-2808-401F-82AD-7C40D3549144}"/>
                </a:ext>
              </a:extLst>
            </p:cNvPr>
            <p:cNvSpPr/>
            <p:nvPr/>
          </p:nvSpPr>
          <p:spPr>
            <a:xfrm rot="5400000">
              <a:off x="5302968" y="-2346047"/>
              <a:ext cx="1203506" cy="9217274"/>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Прямоугольник: скругленные верхние углы 4">
              <a:extLst>
                <a:ext uri="{FF2B5EF4-FFF2-40B4-BE49-F238E27FC236}">
                  <a16:creationId xmlns:a16="http://schemas.microsoft.com/office/drawing/2014/main" xmlns="" id="{7E22601F-78CD-427E-8EDB-10FEC2D2EA24}"/>
                </a:ext>
              </a:extLst>
            </p:cNvPr>
            <p:cNvSpPr txBox="1"/>
            <p:nvPr/>
          </p:nvSpPr>
          <p:spPr>
            <a:xfrm>
              <a:off x="1296084" y="1719587"/>
              <a:ext cx="9158524" cy="108600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ru-RU" sz="1400" kern="1200" dirty="0"/>
            </a:p>
          </p:txBody>
        </p:sp>
      </p:grpSp>
      <p:sp>
        <p:nvSpPr>
          <p:cNvPr id="15" name="TextBox 14">
            <a:extLst>
              <a:ext uri="{FF2B5EF4-FFF2-40B4-BE49-F238E27FC236}">
                <a16:creationId xmlns:a16="http://schemas.microsoft.com/office/drawing/2014/main" xmlns="" id="{07EDCA46-7B7B-477E-8A7D-2B3435687B03}"/>
              </a:ext>
            </a:extLst>
          </p:cNvPr>
          <p:cNvSpPr txBox="1"/>
          <p:nvPr/>
        </p:nvSpPr>
        <p:spPr>
          <a:xfrm>
            <a:off x="3047999" y="677834"/>
            <a:ext cx="8570259" cy="646331"/>
          </a:xfrm>
          <a:prstGeom prst="rect">
            <a:avLst/>
          </a:prstGeom>
          <a:noFill/>
        </p:spPr>
        <p:txBody>
          <a:bodyPr wrap="square">
            <a:spAutoFit/>
          </a:bodyPr>
          <a:lstStyle/>
          <a:p>
            <a:pPr marL="285750" indent="-285750">
              <a:buFont typeface="Arial" panose="020B0604020202020204" pitchFamily="34" charset="0"/>
              <a:buChar char="•"/>
            </a:pPr>
            <a:r>
              <a:rPr lang="ru-RU" b="1" dirty="0"/>
              <a:t>В названиях органов государственной власти</a:t>
            </a:r>
            <a:r>
              <a:rPr lang="ru-RU" dirty="0"/>
              <a:t>, предприятий, учреждений, общественных движений, партий и т.д.</a:t>
            </a:r>
          </a:p>
        </p:txBody>
      </p:sp>
      <p:sp>
        <p:nvSpPr>
          <p:cNvPr id="17" name="TextBox 16">
            <a:extLst>
              <a:ext uri="{FF2B5EF4-FFF2-40B4-BE49-F238E27FC236}">
                <a16:creationId xmlns:a16="http://schemas.microsoft.com/office/drawing/2014/main" xmlns="" id="{6672ABBD-F267-46F5-8E6E-886A6E068D18}"/>
              </a:ext>
            </a:extLst>
          </p:cNvPr>
          <p:cNvSpPr txBox="1"/>
          <p:nvPr/>
        </p:nvSpPr>
        <p:spPr>
          <a:xfrm>
            <a:off x="1360053" y="2265997"/>
            <a:ext cx="10237696" cy="4708981"/>
          </a:xfrm>
          <a:prstGeom prst="rect">
            <a:avLst/>
          </a:prstGeom>
          <a:noFill/>
        </p:spPr>
        <p:txBody>
          <a:bodyPr wrap="square">
            <a:spAutoFit/>
          </a:bodyPr>
          <a:lstStyle/>
          <a:p>
            <a:pPr marL="285750" indent="-285750">
              <a:buFont typeface="Arial" panose="020B0604020202020204" pitchFamily="34" charset="0"/>
              <a:buChar char="•"/>
            </a:pPr>
            <a:r>
              <a:rPr lang="ru-RU" sz="2000" b="1" dirty="0">
                <a:solidFill>
                  <a:schemeClr val="bg1"/>
                </a:solidFill>
              </a:rPr>
              <a:t>4.1. Первое слово и имена собственные</a:t>
            </a:r>
            <a:r>
              <a:rPr lang="ru-RU" sz="2000" dirty="0">
                <a:solidFill>
                  <a:schemeClr val="bg1"/>
                </a:solidFill>
              </a:rPr>
              <a:t>: Геральдический совет при Президенте Российской Федерации; Совет при Президенте Российской Федерации по физической культуре и спорту; Министерство обороны Российской Федерации; </a:t>
            </a:r>
            <a:r>
              <a:rPr lang="ru-RU" sz="2000" dirty="0" smtClean="0">
                <a:solidFill>
                  <a:schemeClr val="bg1"/>
                </a:solidFill>
              </a:rPr>
              <a:t>Межведомственная </a:t>
            </a:r>
            <a:r>
              <a:rPr lang="ru-RU" sz="2000" dirty="0">
                <a:solidFill>
                  <a:schemeClr val="bg1"/>
                </a:solidFill>
              </a:rPr>
              <a:t>комиссия, Комиссия по экспортному контролю; Российская академия государственной службы при Президенте Российской Федерации.</a:t>
            </a:r>
          </a:p>
          <a:p>
            <a:endParaRPr lang="ru-RU" sz="2000" dirty="0">
              <a:solidFill>
                <a:schemeClr val="bg1"/>
              </a:solidFill>
            </a:endParaRPr>
          </a:p>
          <a:p>
            <a:pPr marL="285750" indent="-285750">
              <a:buFont typeface="Arial" panose="020B0604020202020204" pitchFamily="34" charset="0"/>
              <a:buChar char="•"/>
            </a:pPr>
            <a:r>
              <a:rPr lang="ru-RU" sz="2000" b="1" dirty="0">
                <a:solidFill>
                  <a:schemeClr val="bg1"/>
                </a:solidFill>
              </a:rPr>
              <a:t>4.2. Слова, употребляемые в документе при повторении вместо полного наименования: </a:t>
            </a:r>
            <a:r>
              <a:rPr lang="ru-RU" sz="2000" dirty="0">
                <a:solidFill>
                  <a:schemeClr val="bg1"/>
                </a:solidFill>
              </a:rPr>
              <a:t>Министерство; Федеральная служба; Совет; Комиссия; Академия.</a:t>
            </a:r>
          </a:p>
          <a:p>
            <a:endParaRPr lang="ru-RU" sz="2000" dirty="0">
              <a:solidFill>
                <a:schemeClr val="bg1"/>
              </a:solidFill>
            </a:endParaRPr>
          </a:p>
          <a:p>
            <a:pPr marL="285750" indent="-285750">
              <a:buFont typeface="Arial" panose="020B0604020202020204" pitchFamily="34" charset="0"/>
              <a:buChar char="•"/>
            </a:pPr>
            <a:r>
              <a:rPr lang="ru-RU" sz="2000" b="1" dirty="0">
                <a:solidFill>
                  <a:schemeClr val="bg1"/>
                </a:solidFill>
              </a:rPr>
              <a:t>4.3. Начальное слово сокращенного названия, которое употребляется в функции полного: </a:t>
            </a:r>
            <a:r>
              <a:rPr lang="ru-RU" sz="2000" dirty="0">
                <a:solidFill>
                  <a:schemeClr val="bg1"/>
                </a:solidFill>
              </a:rPr>
              <a:t>Государственная Оружейная палата Московского Кремля (Оружейная палата); Центральный Дом журналиста (Дом журналиста); Государственная Третьяковская галерея (Третьяковская галерея).</a:t>
            </a:r>
          </a:p>
          <a:p>
            <a:endParaRPr lang="ru-RU" sz="2000" dirty="0">
              <a:solidFill>
                <a:schemeClr val="bg1"/>
              </a:solidFill>
            </a:endParaRPr>
          </a:p>
          <a:p>
            <a:endParaRPr lang="ru-RU" sz="2000" dirty="0">
              <a:solidFill>
                <a:schemeClr val="bg1"/>
              </a:solidFill>
            </a:endParaRPr>
          </a:p>
        </p:txBody>
      </p:sp>
    </p:spTree>
    <p:extLst>
      <p:ext uri="{BB962C8B-B14F-4D97-AF65-F5344CB8AC3E}">
        <p14:creationId xmlns:p14="http://schemas.microsoft.com/office/powerpoint/2010/main" val="4278163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12C418E-16E9-4EBD-ADF0-DEB702A98953}"/>
              </a:ext>
            </a:extLst>
          </p:cNvPr>
          <p:cNvSpPr txBox="1"/>
          <p:nvPr/>
        </p:nvSpPr>
        <p:spPr>
          <a:xfrm>
            <a:off x="1237128" y="726142"/>
            <a:ext cx="10793507" cy="5693866"/>
          </a:xfrm>
          <a:prstGeom prst="rect">
            <a:avLst/>
          </a:prstGeom>
          <a:noFill/>
        </p:spPr>
        <p:txBody>
          <a:bodyPr wrap="square">
            <a:spAutoFit/>
          </a:bodyPr>
          <a:lstStyle/>
          <a:p>
            <a:pPr marL="285750" indent="-285750">
              <a:buFont typeface="Arial" panose="020B0604020202020204" pitchFamily="34" charset="0"/>
              <a:buChar char="•"/>
            </a:pPr>
            <a:r>
              <a:rPr lang="ru-RU" sz="2800" b="1" dirty="0">
                <a:solidFill>
                  <a:schemeClr val="bg1"/>
                </a:solidFill>
              </a:rPr>
              <a:t>4.4. В условных названиях, выделяемых кавычками, первое слово и имена собственные: </a:t>
            </a:r>
            <a:r>
              <a:rPr lang="ru-RU" sz="2800" dirty="0">
                <a:solidFill>
                  <a:schemeClr val="bg1"/>
                </a:solidFill>
              </a:rPr>
              <a:t>партия «Демократический выбор России»; акционерное общество «Общественное российское телевидение».</a:t>
            </a:r>
          </a:p>
          <a:p>
            <a:pPr marL="285750" indent="-285750">
              <a:buFont typeface="Arial" panose="020B0604020202020204" pitchFamily="34" charset="0"/>
              <a:buChar char="•"/>
            </a:pPr>
            <a:endParaRPr lang="ru-RU" sz="2800" dirty="0">
              <a:solidFill>
                <a:schemeClr val="bg1"/>
              </a:solidFill>
            </a:endParaRPr>
          </a:p>
          <a:p>
            <a:pPr marL="285750" indent="-285750">
              <a:buFont typeface="Arial" panose="020B0604020202020204" pitchFamily="34" charset="0"/>
              <a:buChar char="•"/>
            </a:pPr>
            <a:r>
              <a:rPr lang="ru-RU" sz="2800" b="1" dirty="0">
                <a:solidFill>
                  <a:schemeClr val="bg1"/>
                </a:solidFill>
              </a:rPr>
              <a:t>4.5. Слова «Государственный», «Российский», «Всероссийский», «Международный», «Центральный» при условном названии: </a:t>
            </a:r>
            <a:r>
              <a:rPr lang="ru-RU" sz="2800" dirty="0">
                <a:solidFill>
                  <a:schemeClr val="bg1"/>
                </a:solidFill>
              </a:rPr>
              <a:t>«Российское акционерное общество "Газпром"».</a:t>
            </a:r>
          </a:p>
          <a:p>
            <a:pPr marL="285750" indent="-285750">
              <a:buFont typeface="Arial" panose="020B0604020202020204" pitchFamily="34" charset="0"/>
              <a:buChar char="•"/>
            </a:pPr>
            <a:endParaRPr lang="ru-RU" sz="2800" dirty="0">
              <a:solidFill>
                <a:schemeClr val="bg1"/>
              </a:solidFill>
            </a:endParaRPr>
          </a:p>
          <a:p>
            <a:pPr marL="285750" indent="-285750">
              <a:buFont typeface="Arial" panose="020B0604020202020204" pitchFamily="34" charset="0"/>
              <a:buChar char="•"/>
            </a:pPr>
            <a:r>
              <a:rPr lang="ru-RU" sz="2800" b="1" dirty="0">
                <a:solidFill>
                  <a:schemeClr val="bg1"/>
                </a:solidFill>
              </a:rPr>
              <a:t>4.6. Географическое определение, входящее в название единичного характера или в название со словом «имени»: </a:t>
            </a:r>
            <a:r>
              <a:rPr lang="ru-RU" sz="2800" dirty="0">
                <a:solidFill>
                  <a:schemeClr val="bg1"/>
                </a:solidFill>
              </a:rPr>
              <a:t>Московский химический лицей; Орловский машиностроительный завод имени Медведева.</a:t>
            </a:r>
          </a:p>
        </p:txBody>
      </p:sp>
    </p:spTree>
    <p:extLst>
      <p:ext uri="{BB962C8B-B14F-4D97-AF65-F5344CB8AC3E}">
        <p14:creationId xmlns:p14="http://schemas.microsoft.com/office/powerpoint/2010/main" val="241645035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1291</TotalTime>
  <Words>2767</Words>
  <Application>Microsoft Office PowerPoint</Application>
  <PresentationFormat>Широкоэкранный</PresentationFormat>
  <Paragraphs>240</Paragraphs>
  <Slides>40</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40</vt:i4>
      </vt:variant>
    </vt:vector>
  </HeadingPairs>
  <TitlesOfParts>
    <vt:vector size="46"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 ГОСТ Р 7.0.97—2016 приняты два способа оформления даты в документе. </vt:lpstr>
      <vt:lpstr>                                                       Реквизит «Адресат».   Точная адресность любого документа отражается в оформлении реквизита «Адресат». Данный реквизит присутствует в справочно-информационных документах: письмах, докладных и объяснительных записках, справках и др. В качестве адресата могут быть организации, их структурные подразделения, должностные или физические лица.   По ГОСТ Р 0.7.97—2016 существует несколько вариантов оформления реквизита «Адресат».</vt:lpstr>
      <vt:lpstr>2. Документ можно адресовать должностному лицу. Должность лица, которому адресован документ, указывают в дательном падеже. При адресовании документа должностному лицу инициалы указывают после фамилии, например:</vt:lpstr>
      <vt:lpstr>5. В состав реквизита «Адресат» при необходимости может входить почтовый адрес. Реквизиты адреса указывают в последовательности, установленной Правилами оказания услуг почтовой связи: • наименование адресата (для граждан — фамилия, имя отчество); • название улицы, номер дома, номер квартиры; • название населенного пункта (городу, поселка и т.п.); • название района; • название республики, края, области, автономного округа (области); • название страны (для международных почтовых отправлений); • почтовый индекс. В почтовом адресе не должно быть сокращенных названий города, поселка, улицы и др.  6. Если письмо адресуется организации, указывают ее наименование, затем почтовый адрес, например:  </vt:lpstr>
      <vt:lpstr>7. Если письмо адресуется должностному лицу, указывают должностное лицо, затем почтовый адрес, например:</vt:lpstr>
      <vt:lpstr>Презентация PowerPoint</vt:lpstr>
      <vt:lpstr>Презентация PowerPoint</vt:lpstr>
      <vt:lpstr>                                Реквизит «Гриф утверждения документа».  Гриф утверждения — особый способ введения документа в действие. Он проставляется на некоторых видах актов, договоров, инструкциях и других документах. Документ утверждается должностным лицом (должностными лицами) или специально издаваемым документом.</vt:lpstr>
      <vt:lpstr>                                                         Реквизит «Резолюция».   Резолюция — это надпись на документе, выполненная должностным лицом и содержащая указания к действию.</vt:lpstr>
      <vt:lpstr>4. Допускается оформление резолюции на отдельном листе.  5. Текст резолюции часто строится на утверждении через отрицание, в котором адресат санкционирует административное действие, например: «не возражаю» вместо «согласен».</vt:lpstr>
      <vt:lpstr>                                  Реквизит «Заголовок к тексту».  Заголовок — краткое изложение основного содержания документа. При составлении заголовка необходимо помнить следующее:</vt:lpstr>
      <vt:lpstr>Презентация PowerPoint</vt:lpstr>
      <vt:lpstr>                                                      Реквизит «Подпись».   Обязательный реквизит любого документа, обеспечивающий его юридическую силу.  Подпись на разных видах документов имеет некоторые особенности. Оформляя реквизит «Подпись», необходимо помнить следующее.  1. Подписывают управленческие документы руководители организации или замещающие их должностные лица.  2. Несколько подписей ставят на документах в том случае, когда за содержание документа ответственны несколько должностных лиц. Например, совместные документы нескольких организаций подписывают руководители этих организаций, а документы денежного, материального, кредитного характера подписывают руководители организаций и главные бухгалтеры.  3. Документы, составленные комиссией, подписывают все члены комиссии. </vt:lpstr>
      <vt:lpstr>4. Протоколы подписывают председатель коллегиального органа и секретарь.  5. Документы, утверждаемые руководителем организации (инструкции, положения и др.) подписывает руководитель, некоторые справочно-информационные документы (докладные записки, справки и др.) подписывают должностные лица, составившие документ, ответственные за их подготовку.</vt:lpstr>
      <vt:lpstr>                                              Реквизит «Текст документа».   Содержание управленческих действий в документах передается через текст, который является основной содержательной частью документа. При составлении текста документа есть много важных элементов языкового и неязыкового характера, которые необходимо знать.</vt:lpstr>
      <vt:lpstr>Презентация PowerPoint</vt:lpstr>
      <vt:lpstr>Правила рубрицирования текста документа</vt:lpstr>
      <vt:lpstr>Правила рубрицирования текста документа</vt:lpstr>
      <vt:lpstr>Правила рубрицирования текста документа</vt:lpstr>
      <vt:lpstr>Правила рубрицирования текста документа</vt:lpstr>
      <vt:lpstr>Правила рубрицирования текста документа</vt:lpstr>
      <vt:lpstr>Правила использования сокращений в документах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Вера</dc:creator>
  <cp:lastModifiedBy>teacher</cp:lastModifiedBy>
  <cp:revision>95</cp:revision>
  <dcterms:created xsi:type="dcterms:W3CDTF">2021-11-21T14:28:23Z</dcterms:created>
  <dcterms:modified xsi:type="dcterms:W3CDTF">2024-01-19T00:42:13Z</dcterms:modified>
</cp:coreProperties>
</file>