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23" autoAdjust="0"/>
  </p:normalViewPr>
  <p:slideViewPr>
    <p:cSldViewPr>
      <p:cViewPr varScale="1">
        <p:scale>
          <a:sx n="79" d="100"/>
          <a:sy n="79" d="100"/>
        </p:scale>
        <p:origin x="15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вт 02.05.23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556792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Monotype Corsiva" panose="03010101010201010101" pitchFamily="66" charset="0"/>
              </a:rPr>
              <a:t>Тема проекта</a:t>
            </a:r>
            <a:r>
              <a:rPr lang="ru-RU" sz="3600" b="1" i="1" dirty="0" smtClean="0">
                <a:latin typeface="Monotype Corsiva" panose="03010101010201010101" pitchFamily="66" charset="0"/>
              </a:rPr>
              <a:t>: </a:t>
            </a:r>
          </a:p>
          <a:p>
            <a:pPr algn="ctr"/>
            <a:r>
              <a:rPr lang="ru-RU" sz="3600" b="1" i="1" dirty="0" smtClean="0">
                <a:latin typeface="Monotype Corsiva" panose="03010101010201010101" pitchFamily="66" charset="0"/>
              </a:rPr>
              <a:t>«Готовность педагогов к работе с детьми с ОВЗ,</a:t>
            </a:r>
          </a:p>
          <a:p>
            <a:pPr algn="ctr"/>
            <a:r>
              <a:rPr lang="ru-RU" sz="3600" b="1" i="1" dirty="0" smtClean="0">
                <a:latin typeface="Monotype Corsiva" panose="03010101010201010101" pitchFamily="66" charset="0"/>
              </a:rPr>
              <a:t> в условиях общеобразовательной школы».</a:t>
            </a:r>
            <a:endParaRPr lang="ru-RU" sz="3600" b="1" i="1" dirty="0"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4437112"/>
            <a:ext cx="4644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Monotype Corsiva" panose="03010101010201010101" pitchFamily="66" charset="0"/>
              </a:rPr>
              <a:t>Работу выполнила: студентка группы 2ЛГ3,</a:t>
            </a:r>
          </a:p>
          <a:p>
            <a:pPr algn="r"/>
            <a:r>
              <a:rPr lang="ru-RU" sz="1600" dirty="0" smtClean="0">
                <a:latin typeface="Monotype Corsiva" panose="03010101010201010101" pitchFamily="66" charset="0"/>
              </a:rPr>
              <a:t> Вахрамеева В.Ю.</a:t>
            </a:r>
          </a:p>
          <a:p>
            <a:pPr algn="r"/>
            <a:r>
              <a:rPr lang="ru-RU" sz="1600" dirty="0" smtClean="0">
                <a:latin typeface="Monotype Corsiva" panose="03010101010201010101" pitchFamily="66" charset="0"/>
              </a:rPr>
              <a:t>Руководитель практики: кандидат </a:t>
            </a:r>
            <a:r>
              <a:rPr lang="ru-RU" sz="1600" dirty="0" err="1" smtClean="0">
                <a:latin typeface="Monotype Corsiva" panose="03010101010201010101" pitchFamily="66" charset="0"/>
              </a:rPr>
              <a:t>психол.наук</a:t>
            </a:r>
            <a:r>
              <a:rPr lang="ru-RU" sz="1600" dirty="0" smtClean="0">
                <a:latin typeface="Monotype Corsiva" panose="03010101010201010101" pitchFamily="66" charset="0"/>
              </a:rPr>
              <a:t>., </a:t>
            </a:r>
          </a:p>
          <a:p>
            <a:pPr algn="r"/>
            <a:r>
              <a:rPr lang="ru-RU" sz="1600" dirty="0" smtClean="0">
                <a:latin typeface="Monotype Corsiva" panose="03010101010201010101" pitchFamily="66" charset="0"/>
              </a:rPr>
              <a:t>доцент, Позднякова И.О.</a:t>
            </a:r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4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-49846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5448" y="40466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Monotype Corsiva" panose="03010101010201010101" pitchFamily="66" charset="0"/>
              </a:rPr>
              <a:t>Продукт </a:t>
            </a:r>
            <a:r>
              <a:rPr lang="ru-RU" sz="2800" b="1" i="1" dirty="0" smtClean="0">
                <a:latin typeface="Monotype Corsiva" panose="03010101010201010101" pitchFamily="66" charset="0"/>
              </a:rPr>
              <a:t>проектной деятельности.</a:t>
            </a:r>
            <a:r>
              <a:rPr lang="ru-RU" sz="3600" b="1" i="1" dirty="0" smtClean="0">
                <a:latin typeface="Monotype Corsiva" panose="03010101010201010101" pitchFamily="66" charset="0"/>
              </a:rPr>
              <a:t> </a:t>
            </a:r>
            <a:endParaRPr lang="ru-RU" sz="3600" b="1" i="1" dirty="0" smtClean="0">
              <a:latin typeface="Monotype Corsiva" panose="03010101010201010101" pitchFamily="66" charset="0"/>
            </a:endParaRPr>
          </a:p>
          <a:p>
            <a:pPr algn="ctr"/>
            <a:endParaRPr lang="ru-RU" sz="3600" b="1" i="1" dirty="0">
              <a:latin typeface="Monotype Corsiva" panose="03010101010201010101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35403"/>
            <a:ext cx="8342872" cy="114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рекомендаций</a:t>
            </a:r>
            <a:r>
              <a:rPr lang="en-US" b="1" i="1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осуществляющих АООП в МБОУ «</a:t>
            </a:r>
            <a:r>
              <a:rPr lang="ru-RU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Хохорская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endParaRPr lang="ru-RU" dirty="0"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839" y="2135731"/>
            <a:ext cx="6046379" cy="118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/>
          <a:srcRect b="65207"/>
          <a:stretch/>
        </p:blipFill>
        <p:spPr>
          <a:xfrm>
            <a:off x="2725839" y="2979570"/>
            <a:ext cx="6039619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7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-49846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5448" y="40466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Monotype Corsiva" panose="03010101010201010101" pitchFamily="66" charset="0"/>
              </a:rPr>
              <a:t>Продукт </a:t>
            </a:r>
            <a:r>
              <a:rPr lang="ru-RU" sz="2800" b="1" i="1" dirty="0" smtClean="0">
                <a:latin typeface="Monotype Corsiva" panose="03010101010201010101" pitchFamily="66" charset="0"/>
              </a:rPr>
              <a:t>проектной деятельности.</a:t>
            </a:r>
            <a:r>
              <a:rPr lang="ru-RU" sz="3600" b="1" i="1" dirty="0" smtClean="0">
                <a:latin typeface="Monotype Corsiva" panose="03010101010201010101" pitchFamily="66" charset="0"/>
              </a:rPr>
              <a:t> </a:t>
            </a:r>
            <a:endParaRPr lang="ru-RU" sz="3600" b="1" i="1" dirty="0" smtClean="0">
              <a:latin typeface="Monotype Corsiva" panose="03010101010201010101" pitchFamily="66" charset="0"/>
            </a:endParaRPr>
          </a:p>
          <a:p>
            <a:pPr algn="ctr"/>
            <a:endParaRPr lang="ru-RU" sz="3600" b="1" i="1" dirty="0">
              <a:latin typeface="Monotype Corsiva" panose="03010101010201010101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35403"/>
            <a:ext cx="8342872" cy="114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рекомендаций</a:t>
            </a:r>
            <a:r>
              <a:rPr lang="en-US" b="1" i="1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осуществляющих АООП в МБОУ «</a:t>
            </a:r>
            <a:r>
              <a:rPr lang="ru-RU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Хохорская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endParaRPr lang="ru-RU" dirty="0"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9212" y="1838700"/>
            <a:ext cx="5313483" cy="104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6344" y="2590241"/>
            <a:ext cx="5334535" cy="45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1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933" y="3326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Тема проекта: «Готовность педагогов к работе с детьми с ОВЗ,</a:t>
            </a:r>
          </a:p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 в условиях общеобразовательной школы».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40" y="1951965"/>
            <a:ext cx="874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Цель проекта</a:t>
            </a:r>
            <a:r>
              <a:rPr lang="ru-RU" dirty="0" smtClean="0">
                <a:latin typeface="Monotype Corsiva" panose="03010101010201010101" pitchFamily="66" charset="0"/>
              </a:rPr>
              <a:t>: изучить готовность педагогов (на сегодняшний день) к работе с детьми с ОВЗ в условиях общеобразовательной школы и предложить рекомендации по её совершенствованию.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361" y="2991870"/>
            <a:ext cx="8590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Monotype Corsiva" panose="03010101010201010101" pitchFamily="66" charset="0"/>
              </a:rPr>
              <a:t>Задачи:</a:t>
            </a:r>
          </a:p>
          <a:p>
            <a:pPr algn="just"/>
            <a:r>
              <a:rPr lang="ru-RU" dirty="0" smtClean="0">
                <a:latin typeface="Monotype Corsiva" panose="03010101010201010101" pitchFamily="66" charset="0"/>
              </a:rPr>
              <a:t>1. Изучить литературу по проблеме готовности педагогов к инклюзивному образованию;</a:t>
            </a:r>
          </a:p>
          <a:p>
            <a:pPr algn="just"/>
            <a:r>
              <a:rPr lang="ru-RU" dirty="0" smtClean="0">
                <a:latin typeface="Monotype Corsiva" panose="03010101010201010101" pitchFamily="66" charset="0"/>
              </a:rPr>
              <a:t>2. Выявить готовность педагогов к обучению детей с ОВЗ условиях общеобразовательной школы;</a:t>
            </a:r>
          </a:p>
          <a:p>
            <a:pPr algn="just"/>
            <a:r>
              <a:rPr lang="ru-RU" dirty="0" smtClean="0">
                <a:latin typeface="Monotype Corsiva" panose="03010101010201010101" pitchFamily="66" charset="0"/>
              </a:rPr>
              <a:t>3. Предложить рекомендации по совершенствованию знаний педагогам реализующих АООП. 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19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933" y="56348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Протокол исследования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29454"/>
              </p:ext>
            </p:extLst>
          </p:nvPr>
        </p:nvGraphicFramePr>
        <p:xfrm>
          <a:off x="107499" y="1628800"/>
          <a:ext cx="9001005" cy="512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693"/>
                <a:gridCol w="405119"/>
                <a:gridCol w="566826"/>
                <a:gridCol w="325696"/>
                <a:gridCol w="325696"/>
                <a:gridCol w="242843"/>
                <a:gridCol w="242843"/>
                <a:gridCol w="162276"/>
                <a:gridCol w="242843"/>
                <a:gridCol w="325696"/>
                <a:gridCol w="325696"/>
                <a:gridCol w="242843"/>
                <a:gridCol w="242843"/>
                <a:gridCol w="243415"/>
                <a:gridCol w="243415"/>
                <a:gridCol w="242843"/>
                <a:gridCol w="242843"/>
                <a:gridCol w="243415"/>
                <a:gridCol w="243415"/>
                <a:gridCol w="242843"/>
                <a:gridCol w="242843"/>
                <a:gridCol w="243415"/>
                <a:gridCol w="243415"/>
                <a:gridCol w="242843"/>
                <a:gridCol w="242843"/>
                <a:gridCol w="243415"/>
                <a:gridCol w="243415"/>
                <a:gridCol w="242843"/>
                <a:gridCol w="242843"/>
                <a:gridCol w="325696"/>
                <a:gridCol w="748332"/>
              </a:tblGrid>
              <a:tr h="6566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Респонденты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Воз-раст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Кв.кат.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gridSpan="2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 вопроса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Баллы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Уровень готовности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47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б,в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Б,в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А,б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140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140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420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высшая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А,б,г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А,б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8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 имеет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Б,в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Б,в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140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24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В,г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А,б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3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Высшая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8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Б,в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А,б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140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8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 имеет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80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 имеет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Высокий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3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высшая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224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высшая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Высокий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140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  <a:tr h="5609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возраст 42 г.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4-В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7-</a:t>
                      </a:r>
                      <a:r>
                        <a:rPr lang="en-US" sz="800">
                          <a:effectLst/>
                        </a:rPr>
                        <a:t>I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3-не имеет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2-высокий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13-средний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05" marR="545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40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5961" y="62068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Результаты исследования.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1"/>
            <a:ext cx="5926137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1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032" y="39479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Протоколы  исследования.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0939"/>
              </p:ext>
            </p:extLst>
          </p:nvPr>
        </p:nvGraphicFramePr>
        <p:xfrm>
          <a:off x="3275856" y="1412776"/>
          <a:ext cx="4295775" cy="4352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73"/>
                <a:gridCol w="304795"/>
                <a:gridCol w="304795"/>
                <a:gridCol w="299918"/>
                <a:gridCol w="253589"/>
                <a:gridCol w="259075"/>
                <a:gridCol w="259685"/>
                <a:gridCol w="259685"/>
                <a:gridCol w="212747"/>
                <a:gridCol w="259075"/>
                <a:gridCol w="259075"/>
                <a:gridCol w="347466"/>
                <a:gridCol w="864397"/>
              </a:tblGrid>
              <a:tr h="2806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Респонденты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вопроса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Баллы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5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Средний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707904" y="5733255"/>
            <a:ext cx="3672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высокой готовностью – 46,6% (7 чел.)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средней готовностью – 53,4% (8 чел.)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низкой готовностью – 0% (0 чел.)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856457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– 10 вопрос. Определение уровня информационной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знаниевой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готовности.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8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032" y="39479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Протоколы  исследования.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51920" y="5589240"/>
            <a:ext cx="3672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высокой готовностью – 33,3% (5 чел.)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средней готовностью – 66,7% (10 чел.)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низкой готовностью – 0% (0 чел.)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856457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11 – 20 вопрос. Определение уровня психологической (личностной) готовности.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16295"/>
              </p:ext>
            </p:extLst>
          </p:nvPr>
        </p:nvGraphicFramePr>
        <p:xfrm>
          <a:off x="3419872" y="1700808"/>
          <a:ext cx="4571999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049"/>
                <a:gridCol w="354708"/>
                <a:gridCol w="354708"/>
                <a:gridCol w="264475"/>
                <a:gridCol w="264475"/>
                <a:gridCol w="264475"/>
                <a:gridCol w="265098"/>
                <a:gridCol w="265098"/>
                <a:gridCol w="264475"/>
                <a:gridCol w="264475"/>
                <a:gridCol w="264475"/>
                <a:gridCol w="354708"/>
                <a:gridCol w="970780"/>
              </a:tblGrid>
              <a:tr h="4432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Респонденты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вопроса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Баллы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Средний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13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032" y="39479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Протоколы  исследования.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707904" y="5589240"/>
            <a:ext cx="3672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высокой готовностью – 46,6% (7 чел.)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средней готовностью – 53,4% (8 чел.)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низкой готовностью – 0% (0 чел.)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856457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21 – 26 вопрос. Определение уровня профессиональной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готовности.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62747"/>
              </p:ext>
            </p:extLst>
          </p:nvPr>
        </p:nvGraphicFramePr>
        <p:xfrm>
          <a:off x="3275857" y="1628801"/>
          <a:ext cx="3960439" cy="374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51"/>
                <a:gridCol w="379621"/>
                <a:gridCol w="379621"/>
                <a:gridCol w="283050"/>
                <a:gridCol w="283050"/>
                <a:gridCol w="283050"/>
                <a:gridCol w="283050"/>
                <a:gridCol w="379621"/>
                <a:gridCol w="1239825"/>
              </a:tblGrid>
              <a:tr h="4925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Респонденты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вопроса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Баллы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Средний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5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" y="-18000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01619" y="54013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Monotype Corsiva" panose="03010101010201010101" pitchFamily="66" charset="0"/>
              </a:rPr>
              <a:t>Диаграмма: 3 уровня  готовности  педагогов.</a:t>
            </a:r>
            <a:endParaRPr lang="ru-RU" sz="2400" b="1" i="1" dirty="0">
              <a:latin typeface="Monotype Corsiva" panose="03010101010201010101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16" y="1412776"/>
            <a:ext cx="5220708" cy="3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72888" y="14127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079" y="4618059"/>
            <a:ext cx="62662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представленной диаграммы видно, что педагоги реализующие АООП в МБОУ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Хохорская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 имеют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знаниевой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профессиональной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готовности – 46,6% (7 чел.),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53,4% (8 чел.).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(личностной) готовности – 33,3%,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показатель имеют – 66,7%. Показателя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нет. Отсюда можно сделать вывод, что в общеобразовательной школе педагоги, реализующие АООП, имеют хороший уровень подготовки к работе с детьми с ОВЗ.</a:t>
            </a:r>
          </a:p>
        </p:txBody>
      </p:sp>
    </p:spTree>
    <p:extLst>
      <p:ext uri="{BB962C8B-B14F-4D97-AF65-F5344CB8AC3E}">
        <p14:creationId xmlns:p14="http://schemas.microsoft.com/office/powerpoint/2010/main" val="237471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-49846"/>
            <a:ext cx="9168000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2" y="4194000"/>
            <a:ext cx="2539140" cy="2664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5448" y="40466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Monotype Corsiva" panose="03010101010201010101" pitchFamily="66" charset="0"/>
              </a:rPr>
              <a:t>Продукт </a:t>
            </a:r>
            <a:r>
              <a:rPr lang="ru-RU" sz="2800" b="1" i="1" dirty="0" smtClean="0">
                <a:latin typeface="Monotype Corsiva" panose="03010101010201010101" pitchFamily="66" charset="0"/>
              </a:rPr>
              <a:t>проектной деятельности.</a:t>
            </a:r>
            <a:r>
              <a:rPr lang="ru-RU" sz="3600" b="1" i="1" dirty="0" smtClean="0">
                <a:latin typeface="Monotype Corsiva" panose="03010101010201010101" pitchFamily="66" charset="0"/>
              </a:rPr>
              <a:t> </a:t>
            </a:r>
            <a:endParaRPr lang="ru-RU" sz="3600" b="1" i="1" dirty="0" smtClean="0">
              <a:latin typeface="Monotype Corsiva" panose="03010101010201010101" pitchFamily="66" charset="0"/>
            </a:endParaRPr>
          </a:p>
          <a:p>
            <a:pPr algn="ctr"/>
            <a:endParaRPr lang="ru-RU" sz="3600" b="1" i="1" dirty="0">
              <a:latin typeface="Monotype Corsiva" panose="03010101010201010101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35403"/>
            <a:ext cx="8342872" cy="114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рекомендаций</a:t>
            </a:r>
            <a:r>
              <a:rPr lang="en-US" b="1" i="1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педагогам 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осуществляющих АООП в МБОУ «</a:t>
            </a:r>
            <a:r>
              <a:rPr lang="ru-RU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Хохорская</a:t>
            </a: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endParaRPr lang="ru-RU" dirty="0"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4174" y="2564904"/>
            <a:ext cx="5941794" cy="46438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4174" y="1762103"/>
            <a:ext cx="5941794" cy="116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09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1481</Words>
  <Application>Microsoft Office PowerPoint</Application>
  <PresentationFormat>Экран (4:3)</PresentationFormat>
  <Paragraphs>1153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Учетная запись Майкрософт</cp:lastModifiedBy>
  <cp:revision>15</cp:revision>
  <dcterms:created xsi:type="dcterms:W3CDTF">2023-04-27T03:48:34Z</dcterms:created>
  <dcterms:modified xsi:type="dcterms:W3CDTF">2023-05-02T15:39:44Z</dcterms:modified>
</cp:coreProperties>
</file>