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7" r:id="rId6"/>
    <p:sldId id="268" r:id="rId7"/>
    <p:sldId id="259" r:id="rId8"/>
    <p:sldId id="260" r:id="rId9"/>
    <p:sldId id="265" r:id="rId10"/>
    <p:sldId id="269" r:id="rId11"/>
    <p:sldId id="261" r:id="rId12"/>
    <p:sldId id="270" r:id="rId13"/>
    <p:sldId id="271" r:id="rId14"/>
    <p:sldId id="272" r:id="rId15"/>
    <p:sldId id="262" r:id="rId16"/>
    <p:sldId id="263" r:id="rId17"/>
    <p:sldId id="264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8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FC602-0CF6-4271-9E61-826AD73B6FCA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8163ED-D11A-426D-8A77-331F8E472EF8}">
      <dgm:prSet phldrT="[Текст]"/>
      <dgm:spPr/>
      <dgm:t>
        <a:bodyPr/>
        <a:lstStyle/>
        <a:p>
          <a:r>
            <a:rPr lang="ru-RU" dirty="0" smtClean="0"/>
            <a:t>Агрегатные состояния воды</a:t>
          </a:r>
          <a:endParaRPr lang="ru-RU" dirty="0"/>
        </a:p>
      </dgm:t>
    </dgm:pt>
    <dgm:pt modelId="{032B471D-4D73-46C6-96D5-130421D0A17E}" type="parTrans" cxnId="{4E809B9B-FCC9-4D0C-83D1-99AA9A4FF116}">
      <dgm:prSet/>
      <dgm:spPr/>
      <dgm:t>
        <a:bodyPr/>
        <a:lstStyle/>
        <a:p>
          <a:endParaRPr lang="ru-RU"/>
        </a:p>
      </dgm:t>
    </dgm:pt>
    <dgm:pt modelId="{0CA0480D-C443-4C05-8417-2240629F4266}" type="sibTrans" cxnId="{4E809B9B-FCC9-4D0C-83D1-99AA9A4FF116}">
      <dgm:prSet/>
      <dgm:spPr/>
      <dgm:t>
        <a:bodyPr/>
        <a:lstStyle/>
        <a:p>
          <a:endParaRPr lang="ru-RU"/>
        </a:p>
      </dgm:t>
    </dgm:pt>
    <dgm:pt modelId="{059A731A-65CF-4452-A67D-42F30661FFBC}">
      <dgm:prSet phldrT="[Текст]"/>
      <dgm:spPr/>
      <dgm:t>
        <a:bodyPr/>
        <a:lstStyle/>
        <a:p>
          <a:r>
            <a:rPr lang="ru-RU" dirty="0" smtClean="0"/>
            <a:t>жидкое</a:t>
          </a:r>
        </a:p>
        <a:p>
          <a:r>
            <a:rPr lang="ru-RU" dirty="0" smtClean="0"/>
            <a:t>(собственно </a:t>
          </a:r>
          <a:r>
            <a:rPr lang="ru-RU" b="1" dirty="0" smtClean="0"/>
            <a:t>вода</a:t>
          </a:r>
          <a:r>
            <a:rPr lang="ru-RU" dirty="0" smtClean="0"/>
            <a:t>)</a:t>
          </a:r>
          <a:endParaRPr lang="ru-RU" dirty="0"/>
        </a:p>
      </dgm:t>
    </dgm:pt>
    <dgm:pt modelId="{26ED561F-8E05-4461-974D-7CA3E1C914DC}" type="parTrans" cxnId="{E56A212D-CC3F-4922-AAC9-9E44951B6CD6}">
      <dgm:prSet/>
      <dgm:spPr/>
      <dgm:t>
        <a:bodyPr/>
        <a:lstStyle/>
        <a:p>
          <a:endParaRPr lang="ru-RU"/>
        </a:p>
      </dgm:t>
    </dgm:pt>
    <dgm:pt modelId="{B6EB5160-6D50-4475-A552-92A63385EA61}" type="sibTrans" cxnId="{E56A212D-CC3F-4922-AAC9-9E44951B6CD6}">
      <dgm:prSet/>
      <dgm:spPr/>
      <dgm:t>
        <a:bodyPr/>
        <a:lstStyle/>
        <a:p>
          <a:endParaRPr lang="ru-RU"/>
        </a:p>
      </dgm:t>
    </dgm:pt>
    <dgm:pt modelId="{5119E487-B675-47DD-8D6E-F057C8A2A620}">
      <dgm:prSet phldrT="[Текст]"/>
      <dgm:spPr/>
      <dgm:t>
        <a:bodyPr/>
        <a:lstStyle/>
        <a:p>
          <a:r>
            <a:rPr lang="ru-RU" dirty="0" smtClean="0"/>
            <a:t>твёрдое (лед)</a:t>
          </a:r>
          <a:endParaRPr lang="ru-RU" dirty="0"/>
        </a:p>
      </dgm:t>
    </dgm:pt>
    <dgm:pt modelId="{70D9F1CA-6E6D-40B4-91A6-470CF7B87CF2}" type="parTrans" cxnId="{8C1D42B1-30A4-43C4-963A-2B443C7F9BEB}">
      <dgm:prSet/>
      <dgm:spPr/>
      <dgm:t>
        <a:bodyPr/>
        <a:lstStyle/>
        <a:p>
          <a:endParaRPr lang="ru-RU"/>
        </a:p>
      </dgm:t>
    </dgm:pt>
    <dgm:pt modelId="{56785825-BC0F-44A0-ABAB-C103E806B293}" type="sibTrans" cxnId="{8C1D42B1-30A4-43C4-963A-2B443C7F9BEB}">
      <dgm:prSet/>
      <dgm:spPr/>
      <dgm:t>
        <a:bodyPr/>
        <a:lstStyle/>
        <a:p>
          <a:endParaRPr lang="ru-RU"/>
        </a:p>
      </dgm:t>
    </dgm:pt>
    <dgm:pt modelId="{B9471B6D-8467-4F4A-BAE4-5BACF2140BA3}">
      <dgm:prSet phldrT="[Текст]"/>
      <dgm:spPr/>
      <dgm:t>
        <a:bodyPr/>
        <a:lstStyle/>
        <a:p>
          <a:r>
            <a:rPr lang="ru-RU" dirty="0" smtClean="0"/>
            <a:t>газообразное (водяной пар)</a:t>
          </a:r>
          <a:endParaRPr lang="ru-RU" dirty="0"/>
        </a:p>
      </dgm:t>
    </dgm:pt>
    <dgm:pt modelId="{F831A19B-B925-452C-BEBD-B8D2BAB08039}" type="parTrans" cxnId="{75393A3F-750F-4DCA-9ECE-8F0C59E2A8F8}">
      <dgm:prSet/>
      <dgm:spPr/>
      <dgm:t>
        <a:bodyPr/>
        <a:lstStyle/>
        <a:p>
          <a:endParaRPr lang="ru-RU"/>
        </a:p>
      </dgm:t>
    </dgm:pt>
    <dgm:pt modelId="{39E0262F-D0DB-4D9A-BF34-129B5A444E3E}" type="sibTrans" cxnId="{75393A3F-750F-4DCA-9ECE-8F0C59E2A8F8}">
      <dgm:prSet/>
      <dgm:spPr/>
      <dgm:t>
        <a:bodyPr/>
        <a:lstStyle/>
        <a:p>
          <a:endParaRPr lang="ru-RU"/>
        </a:p>
      </dgm:t>
    </dgm:pt>
    <dgm:pt modelId="{827CA4F5-DDC4-4829-90F6-1ACFA37E3D14}" type="pres">
      <dgm:prSet presAssocID="{68AFC602-0CF6-4271-9E61-826AD73B6F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23B63D-52D3-4680-A522-C54F7A235CFB}" type="pres">
      <dgm:prSet presAssocID="{B28163ED-D11A-426D-8A77-331F8E472EF8}" presName="hierRoot1" presStyleCnt="0">
        <dgm:presLayoutVars>
          <dgm:hierBranch val="init"/>
        </dgm:presLayoutVars>
      </dgm:prSet>
      <dgm:spPr/>
    </dgm:pt>
    <dgm:pt modelId="{D1F59E9D-522B-4DED-827E-C4B08932941A}" type="pres">
      <dgm:prSet presAssocID="{B28163ED-D11A-426D-8A77-331F8E472EF8}" presName="rootComposite1" presStyleCnt="0"/>
      <dgm:spPr/>
    </dgm:pt>
    <dgm:pt modelId="{9ADAF262-A614-436C-B012-A55563A570A8}" type="pres">
      <dgm:prSet presAssocID="{B28163ED-D11A-426D-8A77-331F8E472EF8}" presName="rootText1" presStyleLbl="node0" presStyleIdx="0" presStyleCnt="1" custScaleX="170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8EE5ED-9C68-47F3-BABA-61E28D351406}" type="pres">
      <dgm:prSet presAssocID="{B28163ED-D11A-426D-8A77-331F8E472EF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F21BE96-B862-438B-BDEF-5882767B7612}" type="pres">
      <dgm:prSet presAssocID="{B28163ED-D11A-426D-8A77-331F8E472EF8}" presName="hierChild2" presStyleCnt="0"/>
      <dgm:spPr/>
    </dgm:pt>
    <dgm:pt modelId="{3A3F2AE3-68FA-4DCB-BDDB-F8B9DCD6C7E3}" type="pres">
      <dgm:prSet presAssocID="{26ED561F-8E05-4461-974D-7CA3E1C914D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E7E31F8-E1FA-4AB5-A3C5-ACFBCD3D7734}" type="pres">
      <dgm:prSet presAssocID="{059A731A-65CF-4452-A67D-42F30661FFBC}" presName="hierRoot2" presStyleCnt="0">
        <dgm:presLayoutVars>
          <dgm:hierBranch val="init"/>
        </dgm:presLayoutVars>
      </dgm:prSet>
      <dgm:spPr/>
    </dgm:pt>
    <dgm:pt modelId="{0A58F1EC-DC23-45D2-8F24-BCE083F87F04}" type="pres">
      <dgm:prSet presAssocID="{059A731A-65CF-4452-A67D-42F30661FFBC}" presName="rootComposite" presStyleCnt="0"/>
      <dgm:spPr/>
    </dgm:pt>
    <dgm:pt modelId="{19459428-CE81-4016-8790-5F92709D64EF}" type="pres">
      <dgm:prSet presAssocID="{059A731A-65CF-4452-A67D-42F30661FFB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FBBDB1-1DF7-401D-BDDD-CB88F4D297AF}" type="pres">
      <dgm:prSet presAssocID="{059A731A-65CF-4452-A67D-42F30661FFBC}" presName="rootConnector" presStyleLbl="node2" presStyleIdx="0" presStyleCnt="3"/>
      <dgm:spPr/>
      <dgm:t>
        <a:bodyPr/>
        <a:lstStyle/>
        <a:p>
          <a:endParaRPr lang="ru-RU"/>
        </a:p>
      </dgm:t>
    </dgm:pt>
    <dgm:pt modelId="{FDFA1E2A-73BD-45A9-BDD1-2B4BDE6F045D}" type="pres">
      <dgm:prSet presAssocID="{059A731A-65CF-4452-A67D-42F30661FFBC}" presName="hierChild4" presStyleCnt="0"/>
      <dgm:spPr/>
    </dgm:pt>
    <dgm:pt modelId="{B3104A62-2392-4F15-9B93-7426433662B9}" type="pres">
      <dgm:prSet presAssocID="{059A731A-65CF-4452-A67D-42F30661FFBC}" presName="hierChild5" presStyleCnt="0"/>
      <dgm:spPr/>
    </dgm:pt>
    <dgm:pt modelId="{F6CC4F9A-5398-41C2-8271-96C7732617D9}" type="pres">
      <dgm:prSet presAssocID="{70D9F1CA-6E6D-40B4-91A6-470CF7B87CF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D7A5D5E-F03E-4A92-9C13-858E2DBD1E62}" type="pres">
      <dgm:prSet presAssocID="{5119E487-B675-47DD-8D6E-F057C8A2A620}" presName="hierRoot2" presStyleCnt="0">
        <dgm:presLayoutVars>
          <dgm:hierBranch val="init"/>
        </dgm:presLayoutVars>
      </dgm:prSet>
      <dgm:spPr/>
    </dgm:pt>
    <dgm:pt modelId="{8204D2CF-15E7-472E-A6F1-E10789F252B3}" type="pres">
      <dgm:prSet presAssocID="{5119E487-B675-47DD-8D6E-F057C8A2A620}" presName="rootComposite" presStyleCnt="0"/>
      <dgm:spPr/>
    </dgm:pt>
    <dgm:pt modelId="{D96D0BFA-520C-41EF-BF40-577C3460E1C7}" type="pres">
      <dgm:prSet presAssocID="{5119E487-B675-47DD-8D6E-F057C8A2A62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F870F8-B432-42B2-94DC-64B7115253E7}" type="pres">
      <dgm:prSet presAssocID="{5119E487-B675-47DD-8D6E-F057C8A2A620}" presName="rootConnector" presStyleLbl="node2" presStyleIdx="1" presStyleCnt="3"/>
      <dgm:spPr/>
      <dgm:t>
        <a:bodyPr/>
        <a:lstStyle/>
        <a:p>
          <a:endParaRPr lang="ru-RU"/>
        </a:p>
      </dgm:t>
    </dgm:pt>
    <dgm:pt modelId="{4D68D8A3-DB50-4A94-BA90-BF664A57FD0D}" type="pres">
      <dgm:prSet presAssocID="{5119E487-B675-47DD-8D6E-F057C8A2A620}" presName="hierChild4" presStyleCnt="0"/>
      <dgm:spPr/>
    </dgm:pt>
    <dgm:pt modelId="{5907317A-F052-486F-A291-9884C4369E80}" type="pres">
      <dgm:prSet presAssocID="{5119E487-B675-47DD-8D6E-F057C8A2A620}" presName="hierChild5" presStyleCnt="0"/>
      <dgm:spPr/>
    </dgm:pt>
    <dgm:pt modelId="{1F3F6F68-9542-4EE8-9FC5-9E54F31ECF6C}" type="pres">
      <dgm:prSet presAssocID="{F831A19B-B925-452C-BEBD-B8D2BAB0803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9A4411B-D783-413D-B8C7-5CACA7C547AE}" type="pres">
      <dgm:prSet presAssocID="{B9471B6D-8467-4F4A-BAE4-5BACF2140BA3}" presName="hierRoot2" presStyleCnt="0">
        <dgm:presLayoutVars>
          <dgm:hierBranch val="init"/>
        </dgm:presLayoutVars>
      </dgm:prSet>
      <dgm:spPr/>
    </dgm:pt>
    <dgm:pt modelId="{0107026A-EFB2-4CAB-BE07-897833E77ECB}" type="pres">
      <dgm:prSet presAssocID="{B9471B6D-8467-4F4A-BAE4-5BACF2140BA3}" presName="rootComposite" presStyleCnt="0"/>
      <dgm:spPr/>
    </dgm:pt>
    <dgm:pt modelId="{BA1C7C96-6780-4495-993E-AE21E73963A1}" type="pres">
      <dgm:prSet presAssocID="{B9471B6D-8467-4F4A-BAE4-5BACF2140BA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13B506-B902-451F-B7C0-452094381773}" type="pres">
      <dgm:prSet presAssocID="{B9471B6D-8467-4F4A-BAE4-5BACF2140BA3}" presName="rootConnector" presStyleLbl="node2" presStyleIdx="2" presStyleCnt="3"/>
      <dgm:spPr/>
      <dgm:t>
        <a:bodyPr/>
        <a:lstStyle/>
        <a:p>
          <a:endParaRPr lang="ru-RU"/>
        </a:p>
      </dgm:t>
    </dgm:pt>
    <dgm:pt modelId="{92F68C80-93B2-452A-9EA8-91A00B347A68}" type="pres">
      <dgm:prSet presAssocID="{B9471B6D-8467-4F4A-BAE4-5BACF2140BA3}" presName="hierChild4" presStyleCnt="0"/>
      <dgm:spPr/>
    </dgm:pt>
    <dgm:pt modelId="{B0CD3230-5802-4410-A749-344E896F7B23}" type="pres">
      <dgm:prSet presAssocID="{B9471B6D-8467-4F4A-BAE4-5BACF2140BA3}" presName="hierChild5" presStyleCnt="0"/>
      <dgm:spPr/>
    </dgm:pt>
    <dgm:pt modelId="{24847D73-D46F-4130-A0D7-4D1F1486FE26}" type="pres">
      <dgm:prSet presAssocID="{B28163ED-D11A-426D-8A77-331F8E472EF8}" presName="hierChild3" presStyleCnt="0"/>
      <dgm:spPr/>
    </dgm:pt>
  </dgm:ptLst>
  <dgm:cxnLst>
    <dgm:cxn modelId="{C7F1D855-A449-4504-B0FF-4C9F98C84263}" type="presOf" srcId="{B9471B6D-8467-4F4A-BAE4-5BACF2140BA3}" destId="{BA1C7C96-6780-4495-993E-AE21E73963A1}" srcOrd="0" destOrd="0" presId="urn:microsoft.com/office/officeart/2005/8/layout/orgChart1"/>
    <dgm:cxn modelId="{F983586D-2AD3-4359-BF27-20EBA6ED9C43}" type="presOf" srcId="{5119E487-B675-47DD-8D6E-F057C8A2A620}" destId="{D96D0BFA-520C-41EF-BF40-577C3460E1C7}" srcOrd="0" destOrd="0" presId="urn:microsoft.com/office/officeart/2005/8/layout/orgChart1"/>
    <dgm:cxn modelId="{9BEF2B04-415C-4C2A-8FA7-DDA84BBB0B3C}" type="presOf" srcId="{B28163ED-D11A-426D-8A77-331F8E472EF8}" destId="{9ADAF262-A614-436C-B012-A55563A570A8}" srcOrd="0" destOrd="0" presId="urn:microsoft.com/office/officeart/2005/8/layout/orgChart1"/>
    <dgm:cxn modelId="{BFBCF5EC-6474-4EAF-BF0B-3BBC9CB9BF33}" type="presOf" srcId="{26ED561F-8E05-4461-974D-7CA3E1C914DC}" destId="{3A3F2AE3-68FA-4DCB-BDDB-F8B9DCD6C7E3}" srcOrd="0" destOrd="0" presId="urn:microsoft.com/office/officeart/2005/8/layout/orgChart1"/>
    <dgm:cxn modelId="{E56A212D-CC3F-4922-AAC9-9E44951B6CD6}" srcId="{B28163ED-D11A-426D-8A77-331F8E472EF8}" destId="{059A731A-65CF-4452-A67D-42F30661FFBC}" srcOrd="0" destOrd="0" parTransId="{26ED561F-8E05-4461-974D-7CA3E1C914DC}" sibTransId="{B6EB5160-6D50-4475-A552-92A63385EA61}"/>
    <dgm:cxn modelId="{4E809B9B-FCC9-4D0C-83D1-99AA9A4FF116}" srcId="{68AFC602-0CF6-4271-9E61-826AD73B6FCA}" destId="{B28163ED-D11A-426D-8A77-331F8E472EF8}" srcOrd="0" destOrd="0" parTransId="{032B471D-4D73-46C6-96D5-130421D0A17E}" sibTransId="{0CA0480D-C443-4C05-8417-2240629F4266}"/>
    <dgm:cxn modelId="{75393A3F-750F-4DCA-9ECE-8F0C59E2A8F8}" srcId="{B28163ED-D11A-426D-8A77-331F8E472EF8}" destId="{B9471B6D-8467-4F4A-BAE4-5BACF2140BA3}" srcOrd="2" destOrd="0" parTransId="{F831A19B-B925-452C-BEBD-B8D2BAB08039}" sibTransId="{39E0262F-D0DB-4D9A-BF34-129B5A444E3E}"/>
    <dgm:cxn modelId="{8593BC08-4D2A-4851-BBED-EE2DB83532C6}" type="presOf" srcId="{B9471B6D-8467-4F4A-BAE4-5BACF2140BA3}" destId="{1113B506-B902-451F-B7C0-452094381773}" srcOrd="1" destOrd="0" presId="urn:microsoft.com/office/officeart/2005/8/layout/orgChart1"/>
    <dgm:cxn modelId="{7CFBFB5B-69FF-43CC-A7FF-BED597CA2601}" type="presOf" srcId="{70D9F1CA-6E6D-40B4-91A6-470CF7B87CF2}" destId="{F6CC4F9A-5398-41C2-8271-96C7732617D9}" srcOrd="0" destOrd="0" presId="urn:microsoft.com/office/officeart/2005/8/layout/orgChart1"/>
    <dgm:cxn modelId="{773C0B42-6378-4C3A-8199-22012B65A0E7}" type="presOf" srcId="{68AFC602-0CF6-4271-9E61-826AD73B6FCA}" destId="{827CA4F5-DDC4-4829-90F6-1ACFA37E3D14}" srcOrd="0" destOrd="0" presId="urn:microsoft.com/office/officeart/2005/8/layout/orgChart1"/>
    <dgm:cxn modelId="{9C0C5C16-79C9-4DB0-AF6A-95E3CC639C76}" type="presOf" srcId="{059A731A-65CF-4452-A67D-42F30661FFBC}" destId="{19459428-CE81-4016-8790-5F92709D64EF}" srcOrd="0" destOrd="0" presId="urn:microsoft.com/office/officeart/2005/8/layout/orgChart1"/>
    <dgm:cxn modelId="{E5B2BEF6-D45B-402C-A592-5FEDD9C1848D}" type="presOf" srcId="{5119E487-B675-47DD-8D6E-F057C8A2A620}" destId="{3BF870F8-B432-42B2-94DC-64B7115253E7}" srcOrd="1" destOrd="0" presId="urn:microsoft.com/office/officeart/2005/8/layout/orgChart1"/>
    <dgm:cxn modelId="{1C4047A4-1161-4D01-A0F7-17D4ECFF20D9}" type="presOf" srcId="{059A731A-65CF-4452-A67D-42F30661FFBC}" destId="{E2FBBDB1-1DF7-401D-BDDD-CB88F4D297AF}" srcOrd="1" destOrd="0" presId="urn:microsoft.com/office/officeart/2005/8/layout/orgChart1"/>
    <dgm:cxn modelId="{1A48750D-C5A8-4A78-ACFB-95FE5EF86AEE}" type="presOf" srcId="{F831A19B-B925-452C-BEBD-B8D2BAB08039}" destId="{1F3F6F68-9542-4EE8-9FC5-9E54F31ECF6C}" srcOrd="0" destOrd="0" presId="urn:microsoft.com/office/officeart/2005/8/layout/orgChart1"/>
    <dgm:cxn modelId="{8C1D42B1-30A4-43C4-963A-2B443C7F9BEB}" srcId="{B28163ED-D11A-426D-8A77-331F8E472EF8}" destId="{5119E487-B675-47DD-8D6E-F057C8A2A620}" srcOrd="1" destOrd="0" parTransId="{70D9F1CA-6E6D-40B4-91A6-470CF7B87CF2}" sibTransId="{56785825-BC0F-44A0-ABAB-C103E806B293}"/>
    <dgm:cxn modelId="{22CF0E7E-E263-4E39-9C5F-42D5A464E252}" type="presOf" srcId="{B28163ED-D11A-426D-8A77-331F8E472EF8}" destId="{8E8EE5ED-9C68-47F3-BABA-61E28D351406}" srcOrd="1" destOrd="0" presId="urn:microsoft.com/office/officeart/2005/8/layout/orgChart1"/>
    <dgm:cxn modelId="{475B218C-8B77-4457-AB45-CE42251E2E96}" type="presParOf" srcId="{827CA4F5-DDC4-4829-90F6-1ACFA37E3D14}" destId="{C023B63D-52D3-4680-A522-C54F7A235CFB}" srcOrd="0" destOrd="0" presId="urn:microsoft.com/office/officeart/2005/8/layout/orgChart1"/>
    <dgm:cxn modelId="{4E0A73E4-4B4D-404C-A866-1081D4F4576B}" type="presParOf" srcId="{C023B63D-52D3-4680-A522-C54F7A235CFB}" destId="{D1F59E9D-522B-4DED-827E-C4B08932941A}" srcOrd="0" destOrd="0" presId="urn:microsoft.com/office/officeart/2005/8/layout/orgChart1"/>
    <dgm:cxn modelId="{2B4DD6B1-96CB-4D3A-AE89-6D251E768A11}" type="presParOf" srcId="{D1F59E9D-522B-4DED-827E-C4B08932941A}" destId="{9ADAF262-A614-436C-B012-A55563A570A8}" srcOrd="0" destOrd="0" presId="urn:microsoft.com/office/officeart/2005/8/layout/orgChart1"/>
    <dgm:cxn modelId="{873ABE24-D1E7-476D-BBB4-BE099FF7B3C3}" type="presParOf" srcId="{D1F59E9D-522B-4DED-827E-C4B08932941A}" destId="{8E8EE5ED-9C68-47F3-BABA-61E28D351406}" srcOrd="1" destOrd="0" presId="urn:microsoft.com/office/officeart/2005/8/layout/orgChart1"/>
    <dgm:cxn modelId="{BB6DB798-6AD5-497D-AB2D-6C3AD2B4E33C}" type="presParOf" srcId="{C023B63D-52D3-4680-A522-C54F7A235CFB}" destId="{3F21BE96-B862-438B-BDEF-5882767B7612}" srcOrd="1" destOrd="0" presId="urn:microsoft.com/office/officeart/2005/8/layout/orgChart1"/>
    <dgm:cxn modelId="{80F8B409-3A4F-45FF-8783-51199934225A}" type="presParOf" srcId="{3F21BE96-B862-438B-BDEF-5882767B7612}" destId="{3A3F2AE3-68FA-4DCB-BDDB-F8B9DCD6C7E3}" srcOrd="0" destOrd="0" presId="urn:microsoft.com/office/officeart/2005/8/layout/orgChart1"/>
    <dgm:cxn modelId="{20087A5D-FC81-4832-8297-7FBC8A3D0C87}" type="presParOf" srcId="{3F21BE96-B862-438B-BDEF-5882767B7612}" destId="{1E7E31F8-E1FA-4AB5-A3C5-ACFBCD3D7734}" srcOrd="1" destOrd="0" presId="urn:microsoft.com/office/officeart/2005/8/layout/orgChart1"/>
    <dgm:cxn modelId="{AF59F586-2B89-4CA9-AD8D-5791856B1012}" type="presParOf" srcId="{1E7E31F8-E1FA-4AB5-A3C5-ACFBCD3D7734}" destId="{0A58F1EC-DC23-45D2-8F24-BCE083F87F04}" srcOrd="0" destOrd="0" presId="urn:microsoft.com/office/officeart/2005/8/layout/orgChart1"/>
    <dgm:cxn modelId="{87EA51B0-B7F1-4904-9D05-7E15F63C928B}" type="presParOf" srcId="{0A58F1EC-DC23-45D2-8F24-BCE083F87F04}" destId="{19459428-CE81-4016-8790-5F92709D64EF}" srcOrd="0" destOrd="0" presId="urn:microsoft.com/office/officeart/2005/8/layout/orgChart1"/>
    <dgm:cxn modelId="{D150057C-9209-4A29-953C-3B65E247C46F}" type="presParOf" srcId="{0A58F1EC-DC23-45D2-8F24-BCE083F87F04}" destId="{E2FBBDB1-1DF7-401D-BDDD-CB88F4D297AF}" srcOrd="1" destOrd="0" presId="urn:microsoft.com/office/officeart/2005/8/layout/orgChart1"/>
    <dgm:cxn modelId="{5F9876CD-5855-42EE-908B-759B22922E81}" type="presParOf" srcId="{1E7E31F8-E1FA-4AB5-A3C5-ACFBCD3D7734}" destId="{FDFA1E2A-73BD-45A9-BDD1-2B4BDE6F045D}" srcOrd="1" destOrd="0" presId="urn:microsoft.com/office/officeart/2005/8/layout/orgChart1"/>
    <dgm:cxn modelId="{E609C451-1AE9-46FB-93F0-8849A3D861EF}" type="presParOf" srcId="{1E7E31F8-E1FA-4AB5-A3C5-ACFBCD3D7734}" destId="{B3104A62-2392-4F15-9B93-7426433662B9}" srcOrd="2" destOrd="0" presId="urn:microsoft.com/office/officeart/2005/8/layout/orgChart1"/>
    <dgm:cxn modelId="{15C202D0-8450-4575-B163-E88DAECE9BFC}" type="presParOf" srcId="{3F21BE96-B862-438B-BDEF-5882767B7612}" destId="{F6CC4F9A-5398-41C2-8271-96C7732617D9}" srcOrd="2" destOrd="0" presId="urn:microsoft.com/office/officeart/2005/8/layout/orgChart1"/>
    <dgm:cxn modelId="{0FE7CC52-F258-48C2-A937-EC3EDD3556BF}" type="presParOf" srcId="{3F21BE96-B862-438B-BDEF-5882767B7612}" destId="{2D7A5D5E-F03E-4A92-9C13-858E2DBD1E62}" srcOrd="3" destOrd="0" presId="urn:microsoft.com/office/officeart/2005/8/layout/orgChart1"/>
    <dgm:cxn modelId="{CEAC108B-B67F-4918-81A0-02CCBE9B1388}" type="presParOf" srcId="{2D7A5D5E-F03E-4A92-9C13-858E2DBD1E62}" destId="{8204D2CF-15E7-472E-A6F1-E10789F252B3}" srcOrd="0" destOrd="0" presId="urn:microsoft.com/office/officeart/2005/8/layout/orgChart1"/>
    <dgm:cxn modelId="{6851F57E-7D12-4893-97CC-E2E8E9D39592}" type="presParOf" srcId="{8204D2CF-15E7-472E-A6F1-E10789F252B3}" destId="{D96D0BFA-520C-41EF-BF40-577C3460E1C7}" srcOrd="0" destOrd="0" presId="urn:microsoft.com/office/officeart/2005/8/layout/orgChart1"/>
    <dgm:cxn modelId="{39658AD7-B466-401C-A000-A9A273F93F3A}" type="presParOf" srcId="{8204D2CF-15E7-472E-A6F1-E10789F252B3}" destId="{3BF870F8-B432-42B2-94DC-64B7115253E7}" srcOrd="1" destOrd="0" presId="urn:microsoft.com/office/officeart/2005/8/layout/orgChart1"/>
    <dgm:cxn modelId="{4F3D2DF4-40E1-4C84-86BF-D6E40225454A}" type="presParOf" srcId="{2D7A5D5E-F03E-4A92-9C13-858E2DBD1E62}" destId="{4D68D8A3-DB50-4A94-BA90-BF664A57FD0D}" srcOrd="1" destOrd="0" presId="urn:microsoft.com/office/officeart/2005/8/layout/orgChart1"/>
    <dgm:cxn modelId="{8BDB65F4-3DB3-4A22-A362-6615DBBED8F1}" type="presParOf" srcId="{2D7A5D5E-F03E-4A92-9C13-858E2DBD1E62}" destId="{5907317A-F052-486F-A291-9884C4369E80}" srcOrd="2" destOrd="0" presId="urn:microsoft.com/office/officeart/2005/8/layout/orgChart1"/>
    <dgm:cxn modelId="{A133B8C5-8D14-47F3-85C4-3F780A546BEB}" type="presParOf" srcId="{3F21BE96-B862-438B-BDEF-5882767B7612}" destId="{1F3F6F68-9542-4EE8-9FC5-9E54F31ECF6C}" srcOrd="4" destOrd="0" presId="urn:microsoft.com/office/officeart/2005/8/layout/orgChart1"/>
    <dgm:cxn modelId="{BF124359-B2AF-43AC-9298-E649AD838558}" type="presParOf" srcId="{3F21BE96-B862-438B-BDEF-5882767B7612}" destId="{39A4411B-D783-413D-B8C7-5CACA7C547AE}" srcOrd="5" destOrd="0" presId="urn:microsoft.com/office/officeart/2005/8/layout/orgChart1"/>
    <dgm:cxn modelId="{FB676BE5-867C-49BD-A7AC-2143E435B905}" type="presParOf" srcId="{39A4411B-D783-413D-B8C7-5CACA7C547AE}" destId="{0107026A-EFB2-4CAB-BE07-897833E77ECB}" srcOrd="0" destOrd="0" presId="urn:microsoft.com/office/officeart/2005/8/layout/orgChart1"/>
    <dgm:cxn modelId="{9E309807-F5E6-4B46-82C4-616A42488F44}" type="presParOf" srcId="{0107026A-EFB2-4CAB-BE07-897833E77ECB}" destId="{BA1C7C96-6780-4495-993E-AE21E73963A1}" srcOrd="0" destOrd="0" presId="urn:microsoft.com/office/officeart/2005/8/layout/orgChart1"/>
    <dgm:cxn modelId="{9FD4A269-B199-4381-97ED-B3C54C3F2BDA}" type="presParOf" srcId="{0107026A-EFB2-4CAB-BE07-897833E77ECB}" destId="{1113B506-B902-451F-B7C0-452094381773}" srcOrd="1" destOrd="0" presId="urn:microsoft.com/office/officeart/2005/8/layout/orgChart1"/>
    <dgm:cxn modelId="{CC59D21F-5CB4-4749-A4E8-5BF4CF4EA5D1}" type="presParOf" srcId="{39A4411B-D783-413D-B8C7-5CACA7C547AE}" destId="{92F68C80-93B2-452A-9EA8-91A00B347A68}" srcOrd="1" destOrd="0" presId="urn:microsoft.com/office/officeart/2005/8/layout/orgChart1"/>
    <dgm:cxn modelId="{82E4B533-B039-40EF-B8F3-A7A032F2A15B}" type="presParOf" srcId="{39A4411B-D783-413D-B8C7-5CACA7C547AE}" destId="{B0CD3230-5802-4410-A749-344E896F7B23}" srcOrd="2" destOrd="0" presId="urn:microsoft.com/office/officeart/2005/8/layout/orgChart1"/>
    <dgm:cxn modelId="{DA46BC28-3BDC-44D4-96FE-D684AF28B397}" type="presParOf" srcId="{C023B63D-52D3-4680-A522-C54F7A235CFB}" destId="{24847D73-D46F-4130-A0D7-4D1F1486FE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945E65-DED8-4EBD-8C57-79184A11DA02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0CFFF3-402F-4FF6-A9A0-9D2C4B6B204B}">
      <dgm:prSet phldrT="[Текст]"/>
      <dgm:spPr/>
      <dgm:t>
        <a:bodyPr/>
        <a:lstStyle/>
        <a:p>
          <a:r>
            <a:rPr lang="ru-RU" dirty="0" smtClean="0"/>
            <a:t>а) жидкость – твердое тело </a:t>
          </a:r>
          <a:endParaRPr lang="ru-RU" dirty="0"/>
        </a:p>
      </dgm:t>
    </dgm:pt>
    <dgm:pt modelId="{0D70842A-7AC8-4A9D-BC1B-C995857FC93F}" type="parTrans" cxnId="{392BFE31-465F-4CCE-A390-36FA3C3CEAF2}">
      <dgm:prSet/>
      <dgm:spPr/>
      <dgm:t>
        <a:bodyPr/>
        <a:lstStyle/>
        <a:p>
          <a:endParaRPr lang="ru-RU"/>
        </a:p>
      </dgm:t>
    </dgm:pt>
    <dgm:pt modelId="{63D645BD-AF2C-4FD7-8548-AEFBD03EAEF8}" type="sibTrans" cxnId="{392BFE31-465F-4CCE-A390-36FA3C3CEAF2}">
      <dgm:prSet/>
      <dgm:spPr/>
      <dgm:t>
        <a:bodyPr/>
        <a:lstStyle/>
        <a:p>
          <a:endParaRPr lang="ru-RU"/>
        </a:p>
      </dgm:t>
    </dgm:pt>
    <dgm:pt modelId="{14CB3A62-E5F4-42EF-9AE0-E5C8B7C1E60F}">
      <dgm:prSet phldrT="[Текст]"/>
      <dgm:spPr/>
      <dgm:t>
        <a:bodyPr/>
        <a:lstStyle/>
        <a:p>
          <a:r>
            <a:rPr lang="ru-RU" dirty="0" smtClean="0"/>
            <a:t>б) твердое тело – жидкость </a:t>
          </a:r>
          <a:endParaRPr lang="ru-RU" dirty="0"/>
        </a:p>
      </dgm:t>
    </dgm:pt>
    <dgm:pt modelId="{0378A212-8B46-489E-9884-987933795628}" type="parTrans" cxnId="{30DE725C-A5B0-4DAD-98B3-3D4E018F73A5}">
      <dgm:prSet/>
      <dgm:spPr/>
      <dgm:t>
        <a:bodyPr/>
        <a:lstStyle/>
        <a:p>
          <a:endParaRPr lang="ru-RU"/>
        </a:p>
      </dgm:t>
    </dgm:pt>
    <dgm:pt modelId="{041CA386-94C3-47BF-835D-578DDBB8D268}" type="sibTrans" cxnId="{30DE725C-A5B0-4DAD-98B3-3D4E018F73A5}">
      <dgm:prSet/>
      <dgm:spPr/>
      <dgm:t>
        <a:bodyPr/>
        <a:lstStyle/>
        <a:p>
          <a:endParaRPr lang="ru-RU"/>
        </a:p>
      </dgm:t>
    </dgm:pt>
    <dgm:pt modelId="{677A303E-9F10-47CE-8C92-6FCDCE6CF858}">
      <dgm:prSet phldrT="[Текст]"/>
      <dgm:spPr/>
      <dgm:t>
        <a:bodyPr/>
        <a:lstStyle/>
        <a:p>
          <a:r>
            <a:rPr lang="ru-RU" dirty="0" smtClean="0"/>
            <a:t>в) жидкость  – газообразное вещество </a:t>
          </a:r>
          <a:endParaRPr lang="ru-RU" dirty="0"/>
        </a:p>
      </dgm:t>
    </dgm:pt>
    <dgm:pt modelId="{16972E08-75DD-45EF-8106-E8258E850B35}" type="parTrans" cxnId="{25B3E900-6C8C-4B77-8286-77D5AD18F450}">
      <dgm:prSet/>
      <dgm:spPr/>
      <dgm:t>
        <a:bodyPr/>
        <a:lstStyle/>
        <a:p>
          <a:endParaRPr lang="ru-RU"/>
        </a:p>
      </dgm:t>
    </dgm:pt>
    <dgm:pt modelId="{19AA3A55-037F-41D1-9887-786B43AAE5DB}" type="sibTrans" cxnId="{25B3E900-6C8C-4B77-8286-77D5AD18F450}">
      <dgm:prSet/>
      <dgm:spPr/>
      <dgm:t>
        <a:bodyPr/>
        <a:lstStyle/>
        <a:p>
          <a:endParaRPr lang="ru-RU"/>
        </a:p>
      </dgm:t>
    </dgm:pt>
    <dgm:pt modelId="{DF4AE57A-A1D9-4EAA-A9A0-89AC6097DC1A}">
      <dgm:prSet/>
      <dgm:spPr/>
      <dgm:t>
        <a:bodyPr/>
        <a:lstStyle/>
        <a:p>
          <a:r>
            <a:rPr lang="ru-RU" dirty="0" smtClean="0"/>
            <a:t>г) газообразное вещество  – жидкость </a:t>
          </a:r>
        </a:p>
      </dgm:t>
    </dgm:pt>
    <dgm:pt modelId="{7471F4EB-1AE8-432E-A2D6-C20E88C7C7A9}" type="parTrans" cxnId="{A8585473-5C8F-41BA-81C0-5C990826C1A5}">
      <dgm:prSet/>
      <dgm:spPr/>
      <dgm:t>
        <a:bodyPr/>
        <a:lstStyle/>
        <a:p>
          <a:endParaRPr lang="ru-RU"/>
        </a:p>
      </dgm:t>
    </dgm:pt>
    <dgm:pt modelId="{6F276339-F772-4216-91FB-4DDD372B2AD2}" type="sibTrans" cxnId="{A8585473-5C8F-41BA-81C0-5C990826C1A5}">
      <dgm:prSet/>
      <dgm:spPr/>
      <dgm:t>
        <a:bodyPr/>
        <a:lstStyle/>
        <a:p>
          <a:endParaRPr lang="ru-RU"/>
        </a:p>
      </dgm:t>
    </dgm:pt>
    <dgm:pt modelId="{DB06D66E-51B5-4B72-AA41-1A115072D145}" type="pres">
      <dgm:prSet presAssocID="{80945E65-DED8-4EBD-8C57-79184A11DA0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2D1F7A-29F8-4718-A35D-7535B9200891}" type="pres">
      <dgm:prSet presAssocID="{80945E65-DED8-4EBD-8C57-79184A11DA02}" presName="dummyMaxCanvas" presStyleCnt="0">
        <dgm:presLayoutVars/>
      </dgm:prSet>
      <dgm:spPr/>
    </dgm:pt>
    <dgm:pt modelId="{E7F4D76C-A61C-4567-93FB-5B09D5BC14E6}" type="pres">
      <dgm:prSet presAssocID="{80945E65-DED8-4EBD-8C57-79184A11DA0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D47A4-673E-4A8A-A968-CA0E27B0CC51}" type="pres">
      <dgm:prSet presAssocID="{80945E65-DED8-4EBD-8C57-79184A11DA0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D4275-6FDC-4A1C-84FE-9EF665CCC0BF}" type="pres">
      <dgm:prSet presAssocID="{80945E65-DED8-4EBD-8C57-79184A11DA0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12BFA-9F23-4AC4-B824-326561B05AC3}" type="pres">
      <dgm:prSet presAssocID="{80945E65-DED8-4EBD-8C57-79184A11DA0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D2EFF-A44C-4CF9-BA57-99A47C449D01}" type="pres">
      <dgm:prSet presAssocID="{80945E65-DED8-4EBD-8C57-79184A11DA0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A8F08-6C00-489D-B4FF-89998A2F3FF3}" type="pres">
      <dgm:prSet presAssocID="{80945E65-DED8-4EBD-8C57-79184A11DA0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9D758-5D8E-4828-96EA-86A1E961860F}" type="pres">
      <dgm:prSet presAssocID="{80945E65-DED8-4EBD-8C57-79184A11DA0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6F509-FD18-41BC-A98F-0FD3CE940B06}" type="pres">
      <dgm:prSet presAssocID="{80945E65-DED8-4EBD-8C57-79184A11DA0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4C38D-5DA9-41B7-AE31-3C04E3443756}" type="pres">
      <dgm:prSet presAssocID="{80945E65-DED8-4EBD-8C57-79184A11DA0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FA88B-6E2D-4E66-A80C-999F501B6777}" type="pres">
      <dgm:prSet presAssocID="{80945E65-DED8-4EBD-8C57-79184A11DA0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A7F5A-314A-46AD-80A8-DA02A5E7FA35}" type="pres">
      <dgm:prSet presAssocID="{80945E65-DED8-4EBD-8C57-79184A11DA0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C34876-1E0D-410B-BEBB-6C8DEA080B31}" type="presOf" srcId="{DF4AE57A-A1D9-4EAA-A9A0-89AC6097DC1A}" destId="{33112BFA-9F23-4AC4-B824-326561B05AC3}" srcOrd="0" destOrd="0" presId="urn:microsoft.com/office/officeart/2005/8/layout/vProcess5"/>
    <dgm:cxn modelId="{9037D9D1-6E52-41D2-9123-5DDEFEE1158B}" type="presOf" srcId="{DA0CFFF3-402F-4FF6-A9A0-9D2C4B6B204B}" destId="{1A46F509-FD18-41BC-A98F-0FD3CE940B06}" srcOrd="1" destOrd="0" presId="urn:microsoft.com/office/officeart/2005/8/layout/vProcess5"/>
    <dgm:cxn modelId="{5AAE745D-06FA-4DF3-9B59-658822D916CF}" type="presOf" srcId="{677A303E-9F10-47CE-8C92-6FCDCE6CF858}" destId="{5B3FA88B-6E2D-4E66-A80C-999F501B6777}" srcOrd="1" destOrd="0" presId="urn:microsoft.com/office/officeart/2005/8/layout/vProcess5"/>
    <dgm:cxn modelId="{54CA5354-FF04-407D-B784-CBF53A568079}" type="presOf" srcId="{041CA386-94C3-47BF-835D-578DDBB8D268}" destId="{5B3A8F08-6C00-489D-B4FF-89998A2F3FF3}" srcOrd="0" destOrd="0" presId="urn:microsoft.com/office/officeart/2005/8/layout/vProcess5"/>
    <dgm:cxn modelId="{031E7FD5-C5F6-4CB9-98D1-155F67C5514D}" type="presOf" srcId="{63D645BD-AF2C-4FD7-8548-AEFBD03EAEF8}" destId="{739D2EFF-A44C-4CF9-BA57-99A47C449D01}" srcOrd="0" destOrd="0" presId="urn:microsoft.com/office/officeart/2005/8/layout/vProcess5"/>
    <dgm:cxn modelId="{CD2276F8-337D-4395-945A-85D8743F52FF}" type="presOf" srcId="{19AA3A55-037F-41D1-9887-786B43AAE5DB}" destId="{8C29D758-5D8E-4828-96EA-86A1E961860F}" srcOrd="0" destOrd="0" presId="urn:microsoft.com/office/officeart/2005/8/layout/vProcess5"/>
    <dgm:cxn modelId="{64999298-0095-4FD9-BF95-BA31AAAF4E58}" type="presOf" srcId="{677A303E-9F10-47CE-8C92-6FCDCE6CF858}" destId="{7C2D4275-6FDC-4A1C-84FE-9EF665CCC0BF}" srcOrd="0" destOrd="0" presId="urn:microsoft.com/office/officeart/2005/8/layout/vProcess5"/>
    <dgm:cxn modelId="{C6C95495-CC03-46AD-A9CD-3D877F8FE34A}" type="presOf" srcId="{DF4AE57A-A1D9-4EAA-A9A0-89AC6097DC1A}" destId="{930A7F5A-314A-46AD-80A8-DA02A5E7FA35}" srcOrd="1" destOrd="0" presId="urn:microsoft.com/office/officeart/2005/8/layout/vProcess5"/>
    <dgm:cxn modelId="{E08E101E-EA41-4D35-B80E-AA979EE62E3C}" type="presOf" srcId="{14CB3A62-E5F4-42EF-9AE0-E5C8B7C1E60F}" destId="{5C9D47A4-673E-4A8A-A968-CA0E27B0CC51}" srcOrd="0" destOrd="0" presId="urn:microsoft.com/office/officeart/2005/8/layout/vProcess5"/>
    <dgm:cxn modelId="{30DE725C-A5B0-4DAD-98B3-3D4E018F73A5}" srcId="{80945E65-DED8-4EBD-8C57-79184A11DA02}" destId="{14CB3A62-E5F4-42EF-9AE0-E5C8B7C1E60F}" srcOrd="1" destOrd="0" parTransId="{0378A212-8B46-489E-9884-987933795628}" sibTransId="{041CA386-94C3-47BF-835D-578DDBB8D268}"/>
    <dgm:cxn modelId="{A8585473-5C8F-41BA-81C0-5C990826C1A5}" srcId="{80945E65-DED8-4EBD-8C57-79184A11DA02}" destId="{DF4AE57A-A1D9-4EAA-A9A0-89AC6097DC1A}" srcOrd="3" destOrd="0" parTransId="{7471F4EB-1AE8-432E-A2D6-C20E88C7C7A9}" sibTransId="{6F276339-F772-4216-91FB-4DDD372B2AD2}"/>
    <dgm:cxn modelId="{392BFE31-465F-4CCE-A390-36FA3C3CEAF2}" srcId="{80945E65-DED8-4EBD-8C57-79184A11DA02}" destId="{DA0CFFF3-402F-4FF6-A9A0-9D2C4B6B204B}" srcOrd="0" destOrd="0" parTransId="{0D70842A-7AC8-4A9D-BC1B-C995857FC93F}" sibTransId="{63D645BD-AF2C-4FD7-8548-AEFBD03EAEF8}"/>
    <dgm:cxn modelId="{B29020D4-1134-4C0C-85F8-1DDE60CD6445}" type="presOf" srcId="{DA0CFFF3-402F-4FF6-A9A0-9D2C4B6B204B}" destId="{E7F4D76C-A61C-4567-93FB-5B09D5BC14E6}" srcOrd="0" destOrd="0" presId="urn:microsoft.com/office/officeart/2005/8/layout/vProcess5"/>
    <dgm:cxn modelId="{E5A524CB-6BBA-428C-B06A-94A847D8D376}" type="presOf" srcId="{80945E65-DED8-4EBD-8C57-79184A11DA02}" destId="{DB06D66E-51B5-4B72-AA41-1A115072D145}" srcOrd="0" destOrd="0" presId="urn:microsoft.com/office/officeart/2005/8/layout/vProcess5"/>
    <dgm:cxn modelId="{3745CDB4-6516-441F-AB6B-E26A9BC5B13C}" type="presOf" srcId="{14CB3A62-E5F4-42EF-9AE0-E5C8B7C1E60F}" destId="{F304C38D-5DA9-41B7-AE31-3C04E3443756}" srcOrd="1" destOrd="0" presId="urn:microsoft.com/office/officeart/2005/8/layout/vProcess5"/>
    <dgm:cxn modelId="{25B3E900-6C8C-4B77-8286-77D5AD18F450}" srcId="{80945E65-DED8-4EBD-8C57-79184A11DA02}" destId="{677A303E-9F10-47CE-8C92-6FCDCE6CF858}" srcOrd="2" destOrd="0" parTransId="{16972E08-75DD-45EF-8106-E8258E850B35}" sibTransId="{19AA3A55-037F-41D1-9887-786B43AAE5DB}"/>
    <dgm:cxn modelId="{409C8A12-1786-4347-A030-F1860073C1F4}" type="presParOf" srcId="{DB06D66E-51B5-4B72-AA41-1A115072D145}" destId="{4A2D1F7A-29F8-4718-A35D-7535B9200891}" srcOrd="0" destOrd="0" presId="urn:microsoft.com/office/officeart/2005/8/layout/vProcess5"/>
    <dgm:cxn modelId="{DFBCE9D9-5217-4C0C-8983-8468BF67984E}" type="presParOf" srcId="{DB06D66E-51B5-4B72-AA41-1A115072D145}" destId="{E7F4D76C-A61C-4567-93FB-5B09D5BC14E6}" srcOrd="1" destOrd="0" presId="urn:microsoft.com/office/officeart/2005/8/layout/vProcess5"/>
    <dgm:cxn modelId="{6B9C4F11-2203-444B-B069-0492075B8D90}" type="presParOf" srcId="{DB06D66E-51B5-4B72-AA41-1A115072D145}" destId="{5C9D47A4-673E-4A8A-A968-CA0E27B0CC51}" srcOrd="2" destOrd="0" presId="urn:microsoft.com/office/officeart/2005/8/layout/vProcess5"/>
    <dgm:cxn modelId="{EB99B545-1411-4215-AFE5-3CEB61CA01CA}" type="presParOf" srcId="{DB06D66E-51B5-4B72-AA41-1A115072D145}" destId="{7C2D4275-6FDC-4A1C-84FE-9EF665CCC0BF}" srcOrd="3" destOrd="0" presId="urn:microsoft.com/office/officeart/2005/8/layout/vProcess5"/>
    <dgm:cxn modelId="{F814A4C1-7715-4A8A-8F01-0439C5F0998F}" type="presParOf" srcId="{DB06D66E-51B5-4B72-AA41-1A115072D145}" destId="{33112BFA-9F23-4AC4-B824-326561B05AC3}" srcOrd="4" destOrd="0" presId="urn:microsoft.com/office/officeart/2005/8/layout/vProcess5"/>
    <dgm:cxn modelId="{F78A5422-915E-4F5B-9E8B-E8C32A84C0B5}" type="presParOf" srcId="{DB06D66E-51B5-4B72-AA41-1A115072D145}" destId="{739D2EFF-A44C-4CF9-BA57-99A47C449D01}" srcOrd="5" destOrd="0" presId="urn:microsoft.com/office/officeart/2005/8/layout/vProcess5"/>
    <dgm:cxn modelId="{B58CF80B-7710-4127-8992-E70880305BB2}" type="presParOf" srcId="{DB06D66E-51B5-4B72-AA41-1A115072D145}" destId="{5B3A8F08-6C00-489D-B4FF-89998A2F3FF3}" srcOrd="6" destOrd="0" presId="urn:microsoft.com/office/officeart/2005/8/layout/vProcess5"/>
    <dgm:cxn modelId="{764FD9C9-366C-4C10-A487-0198D1682B51}" type="presParOf" srcId="{DB06D66E-51B5-4B72-AA41-1A115072D145}" destId="{8C29D758-5D8E-4828-96EA-86A1E961860F}" srcOrd="7" destOrd="0" presId="urn:microsoft.com/office/officeart/2005/8/layout/vProcess5"/>
    <dgm:cxn modelId="{947AB683-68E9-4518-9546-1099EF16D400}" type="presParOf" srcId="{DB06D66E-51B5-4B72-AA41-1A115072D145}" destId="{1A46F509-FD18-41BC-A98F-0FD3CE940B06}" srcOrd="8" destOrd="0" presId="urn:microsoft.com/office/officeart/2005/8/layout/vProcess5"/>
    <dgm:cxn modelId="{3985C748-8203-40DB-858E-3E193423FA17}" type="presParOf" srcId="{DB06D66E-51B5-4B72-AA41-1A115072D145}" destId="{F304C38D-5DA9-41B7-AE31-3C04E3443756}" srcOrd="9" destOrd="0" presId="urn:microsoft.com/office/officeart/2005/8/layout/vProcess5"/>
    <dgm:cxn modelId="{421F6B15-A796-4DAA-92F9-9B451884136A}" type="presParOf" srcId="{DB06D66E-51B5-4B72-AA41-1A115072D145}" destId="{5B3FA88B-6E2D-4E66-A80C-999F501B6777}" srcOrd="10" destOrd="0" presId="urn:microsoft.com/office/officeart/2005/8/layout/vProcess5"/>
    <dgm:cxn modelId="{AB4352B8-BE02-4B68-B3F4-87F2F6DCF361}" type="presParOf" srcId="{DB06D66E-51B5-4B72-AA41-1A115072D145}" destId="{930A7F5A-314A-46AD-80A8-DA02A5E7FA3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F6F68-9542-4EE8-9FC5-9E54F31ECF6C}">
      <dsp:nvSpPr>
        <dsp:cNvPr id="0" name=""/>
        <dsp:cNvSpPr/>
      </dsp:nvSpPr>
      <dsp:spPr>
        <a:xfrm>
          <a:off x="4860131" y="1712973"/>
          <a:ext cx="3438578" cy="596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389"/>
              </a:lnTo>
              <a:lnTo>
                <a:pt x="3438578" y="298389"/>
              </a:lnTo>
              <a:lnTo>
                <a:pt x="3438578" y="5967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C4F9A-5398-41C2-8271-96C7732617D9}">
      <dsp:nvSpPr>
        <dsp:cNvPr id="0" name=""/>
        <dsp:cNvSpPr/>
      </dsp:nvSpPr>
      <dsp:spPr>
        <a:xfrm>
          <a:off x="4814411" y="1712973"/>
          <a:ext cx="91440" cy="596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67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F2AE3-68FA-4DCB-BDDB-F8B9DCD6C7E3}">
      <dsp:nvSpPr>
        <dsp:cNvPr id="0" name=""/>
        <dsp:cNvSpPr/>
      </dsp:nvSpPr>
      <dsp:spPr>
        <a:xfrm>
          <a:off x="1421552" y="1712973"/>
          <a:ext cx="3438578" cy="596778"/>
        </a:xfrm>
        <a:custGeom>
          <a:avLst/>
          <a:gdLst/>
          <a:ahLst/>
          <a:cxnLst/>
          <a:rect l="0" t="0" r="0" b="0"/>
          <a:pathLst>
            <a:path>
              <a:moveTo>
                <a:pt x="3438578" y="0"/>
              </a:moveTo>
              <a:lnTo>
                <a:pt x="3438578" y="298389"/>
              </a:lnTo>
              <a:lnTo>
                <a:pt x="0" y="298389"/>
              </a:lnTo>
              <a:lnTo>
                <a:pt x="0" y="5967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AF262-A614-436C-B012-A55563A570A8}">
      <dsp:nvSpPr>
        <dsp:cNvPr id="0" name=""/>
        <dsp:cNvSpPr/>
      </dsp:nvSpPr>
      <dsp:spPr>
        <a:xfrm>
          <a:off x="2439698" y="292073"/>
          <a:ext cx="4840864" cy="1420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Агрегатные состояния воды</a:t>
          </a:r>
          <a:endParaRPr lang="ru-RU" sz="2800" kern="1200" dirty="0"/>
        </a:p>
      </dsp:txBody>
      <dsp:txXfrm>
        <a:off x="2439698" y="292073"/>
        <a:ext cx="4840864" cy="1420900"/>
      </dsp:txXfrm>
    </dsp:sp>
    <dsp:sp modelId="{19459428-CE81-4016-8790-5F92709D64EF}">
      <dsp:nvSpPr>
        <dsp:cNvPr id="0" name=""/>
        <dsp:cNvSpPr/>
      </dsp:nvSpPr>
      <dsp:spPr>
        <a:xfrm>
          <a:off x="652" y="2309751"/>
          <a:ext cx="2841800" cy="1420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жидкое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(собственно </a:t>
          </a:r>
          <a:r>
            <a:rPr lang="ru-RU" sz="2800" b="1" kern="1200" dirty="0" smtClean="0"/>
            <a:t>вода</a:t>
          </a:r>
          <a:r>
            <a:rPr lang="ru-RU" sz="2800" kern="1200" dirty="0" smtClean="0"/>
            <a:t>)</a:t>
          </a:r>
          <a:endParaRPr lang="ru-RU" sz="2800" kern="1200" dirty="0"/>
        </a:p>
      </dsp:txBody>
      <dsp:txXfrm>
        <a:off x="652" y="2309751"/>
        <a:ext cx="2841800" cy="1420900"/>
      </dsp:txXfrm>
    </dsp:sp>
    <dsp:sp modelId="{D96D0BFA-520C-41EF-BF40-577C3460E1C7}">
      <dsp:nvSpPr>
        <dsp:cNvPr id="0" name=""/>
        <dsp:cNvSpPr/>
      </dsp:nvSpPr>
      <dsp:spPr>
        <a:xfrm>
          <a:off x="3439230" y="2309751"/>
          <a:ext cx="2841800" cy="1420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твёрдое (лед)</a:t>
          </a:r>
          <a:endParaRPr lang="ru-RU" sz="2800" kern="1200" dirty="0"/>
        </a:p>
      </dsp:txBody>
      <dsp:txXfrm>
        <a:off x="3439230" y="2309751"/>
        <a:ext cx="2841800" cy="1420900"/>
      </dsp:txXfrm>
    </dsp:sp>
    <dsp:sp modelId="{BA1C7C96-6780-4495-993E-AE21E73963A1}">
      <dsp:nvSpPr>
        <dsp:cNvPr id="0" name=""/>
        <dsp:cNvSpPr/>
      </dsp:nvSpPr>
      <dsp:spPr>
        <a:xfrm>
          <a:off x="6877809" y="2309751"/>
          <a:ext cx="2841800" cy="1420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газообразное (водяной пар)</a:t>
          </a:r>
          <a:endParaRPr lang="ru-RU" sz="2800" kern="1200" dirty="0"/>
        </a:p>
      </dsp:txBody>
      <dsp:txXfrm>
        <a:off x="6877809" y="2309751"/>
        <a:ext cx="2841800" cy="1420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4D76C-A61C-4567-93FB-5B09D5BC14E6}">
      <dsp:nvSpPr>
        <dsp:cNvPr id="0" name=""/>
        <dsp:cNvSpPr/>
      </dsp:nvSpPr>
      <dsp:spPr>
        <a:xfrm>
          <a:off x="0" y="0"/>
          <a:ext cx="7776209" cy="884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а) жидкость – твердое тело </a:t>
          </a:r>
          <a:endParaRPr lang="ru-RU" sz="3000" kern="1200" dirty="0"/>
        </a:p>
      </dsp:txBody>
      <dsp:txXfrm>
        <a:off x="25921" y="25921"/>
        <a:ext cx="6746443" cy="833157"/>
      </dsp:txXfrm>
    </dsp:sp>
    <dsp:sp modelId="{5C9D47A4-673E-4A8A-A968-CA0E27B0CC51}">
      <dsp:nvSpPr>
        <dsp:cNvPr id="0" name=""/>
        <dsp:cNvSpPr/>
      </dsp:nvSpPr>
      <dsp:spPr>
        <a:xfrm>
          <a:off x="651257" y="1045908"/>
          <a:ext cx="7776209" cy="884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б) твердое тело – жидкость </a:t>
          </a:r>
          <a:endParaRPr lang="ru-RU" sz="3000" kern="1200" dirty="0"/>
        </a:p>
      </dsp:txBody>
      <dsp:txXfrm>
        <a:off x="677178" y="1071829"/>
        <a:ext cx="6497860" cy="833157"/>
      </dsp:txXfrm>
    </dsp:sp>
    <dsp:sp modelId="{7C2D4275-6FDC-4A1C-84FE-9EF665CCC0BF}">
      <dsp:nvSpPr>
        <dsp:cNvPr id="0" name=""/>
        <dsp:cNvSpPr/>
      </dsp:nvSpPr>
      <dsp:spPr>
        <a:xfrm>
          <a:off x="1292794" y="2091817"/>
          <a:ext cx="7776209" cy="884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в) жидкость  – газообразное вещество </a:t>
          </a:r>
          <a:endParaRPr lang="ru-RU" sz="3000" kern="1200" dirty="0"/>
        </a:p>
      </dsp:txBody>
      <dsp:txXfrm>
        <a:off x="1318715" y="2117738"/>
        <a:ext cx="6507580" cy="833157"/>
      </dsp:txXfrm>
    </dsp:sp>
    <dsp:sp modelId="{33112BFA-9F23-4AC4-B824-326561B05AC3}">
      <dsp:nvSpPr>
        <dsp:cNvPr id="0" name=""/>
        <dsp:cNvSpPr/>
      </dsp:nvSpPr>
      <dsp:spPr>
        <a:xfrm>
          <a:off x="1944052" y="3137725"/>
          <a:ext cx="7776209" cy="884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г) газообразное вещество  – жидкость </a:t>
          </a:r>
        </a:p>
      </dsp:txBody>
      <dsp:txXfrm>
        <a:off x="1969973" y="3163646"/>
        <a:ext cx="6497860" cy="833157"/>
      </dsp:txXfrm>
    </dsp:sp>
    <dsp:sp modelId="{739D2EFF-A44C-4CF9-BA57-99A47C449D01}">
      <dsp:nvSpPr>
        <dsp:cNvPr id="0" name=""/>
        <dsp:cNvSpPr/>
      </dsp:nvSpPr>
      <dsp:spPr>
        <a:xfrm>
          <a:off x="7200959" y="677829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330390" y="677829"/>
        <a:ext cx="316387" cy="432875"/>
      </dsp:txXfrm>
    </dsp:sp>
    <dsp:sp modelId="{5B3A8F08-6C00-489D-B4FF-89998A2F3FF3}">
      <dsp:nvSpPr>
        <dsp:cNvPr id="0" name=""/>
        <dsp:cNvSpPr/>
      </dsp:nvSpPr>
      <dsp:spPr>
        <a:xfrm>
          <a:off x="7852217" y="1723737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981648" y="1723737"/>
        <a:ext cx="316387" cy="432875"/>
      </dsp:txXfrm>
    </dsp:sp>
    <dsp:sp modelId="{8C29D758-5D8E-4828-96EA-86A1E961860F}">
      <dsp:nvSpPr>
        <dsp:cNvPr id="0" name=""/>
        <dsp:cNvSpPr/>
      </dsp:nvSpPr>
      <dsp:spPr>
        <a:xfrm>
          <a:off x="8493754" y="2769646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8623185" y="2769646"/>
        <a:ext cx="316387" cy="4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9D8E90E-A9F4-4FB3-A13B-30A50B2BB6D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1769-568C-4391-B184-69B352415AD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61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90E-A9F4-4FB3-A13B-30A50B2BB6D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1769-568C-4391-B184-69B352415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5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90E-A9F4-4FB3-A13B-30A50B2BB6D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1769-568C-4391-B184-69B352415AD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25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90E-A9F4-4FB3-A13B-30A50B2BB6D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1769-568C-4391-B184-69B352415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1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90E-A9F4-4FB3-A13B-30A50B2BB6D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1769-568C-4391-B184-69B352415AD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9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90E-A9F4-4FB3-A13B-30A50B2BB6D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1769-568C-4391-B184-69B352415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0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90E-A9F4-4FB3-A13B-30A50B2BB6D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1769-568C-4391-B184-69B352415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4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90E-A9F4-4FB3-A13B-30A50B2BB6D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1769-568C-4391-B184-69B352415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8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90E-A9F4-4FB3-A13B-30A50B2BB6D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1769-568C-4391-B184-69B352415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6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90E-A9F4-4FB3-A13B-30A50B2BB6D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1769-568C-4391-B184-69B352415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9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90E-A9F4-4FB3-A13B-30A50B2BB6D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1769-568C-4391-B184-69B352415AD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71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9D8E90E-A9F4-4FB3-A13B-30A50B2BB6D5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D5F1769-568C-4391-B184-69B352415AD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13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63362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Презентация</a:t>
            </a:r>
            <a:br>
              <a:rPr lang="ru-RU" sz="4000" b="1" dirty="0" smtClean="0"/>
            </a:br>
            <a:r>
              <a:rPr lang="ru-RU" sz="4000" dirty="0" smtClean="0"/>
              <a:t>«</a:t>
            </a:r>
            <a:r>
              <a:rPr lang="ru-RU" sz="4000" b="1" dirty="0" smtClean="0">
                <a:solidFill>
                  <a:srgbClr val="002060"/>
                </a:solidFill>
              </a:rPr>
              <a:t>Вода</a:t>
            </a:r>
            <a:r>
              <a:rPr lang="ru-RU" sz="4000" b="1" dirty="0" smtClean="0">
                <a:solidFill>
                  <a:srgbClr val="002060"/>
                </a:solidFill>
              </a:rPr>
              <a:t>… и это все вода</a:t>
            </a:r>
            <a:r>
              <a:rPr lang="ru-RU" sz="4000" dirty="0" smtClean="0"/>
              <a:t>…»</a:t>
            </a:r>
            <a:br>
              <a:rPr lang="ru-RU" sz="4000" dirty="0" smtClean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10600" y="4960136"/>
            <a:ext cx="3581400" cy="1737843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Выполнил: </a:t>
            </a:r>
          </a:p>
          <a:p>
            <a:r>
              <a:rPr lang="ru-RU" sz="2800" dirty="0" smtClean="0"/>
              <a:t>Исаков Владимир, </a:t>
            </a:r>
            <a:endParaRPr lang="ru-RU" sz="2800" dirty="0" smtClean="0"/>
          </a:p>
          <a:p>
            <a:r>
              <a:rPr lang="ru-RU" sz="2800" dirty="0" smtClean="0"/>
              <a:t>ученик 1 «б» класса МБОУ «Гимназия» </a:t>
            </a:r>
          </a:p>
          <a:p>
            <a:r>
              <a:rPr lang="ru-RU" sz="2800" dirty="0" smtClean="0"/>
              <a:t>г. Арзамас</a:t>
            </a:r>
            <a:endParaRPr lang="ru-RU" sz="2800" dirty="0"/>
          </a:p>
        </p:txBody>
      </p:sp>
      <p:pic>
        <p:nvPicPr>
          <p:cNvPr id="7" name="Рисунок 6" descr="https://dostop.ru/wp-content/uploads/2018/08/ledyanaya-peshchera-zaryade-1024x6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8382" cy="259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zagadki-dlya-detej.ru/wp-content/uploads/2020/08/vod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82" y="2424545"/>
            <a:ext cx="4384964" cy="214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IceBlockNearJoekullsarlo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46" y="0"/>
            <a:ext cx="4128654" cy="2593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3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3020" y="320295"/>
            <a:ext cx="10499606" cy="655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Ледяная пещера парка «Зарядье» (г. Москва)</a:t>
            </a:r>
            <a:endParaRPr lang="ru-RU" sz="36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53" y="1124588"/>
            <a:ext cx="10619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экскурсия с целью изучения агрегатного состояния воды (льда и инея) и особенностей его получения в искусственно созданных условиях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pbs.twimg.com/media/EObe7uOWAAA0kVK.jpg:lar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4" y="2104634"/>
            <a:ext cx="3079780" cy="214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ostop.ru/wp-content/uploads/2018/08/ledyanaya-peshchera-zaryade-1024x6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3" y="4507894"/>
            <a:ext cx="3079781" cy="2045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6"/>
          <a:stretch/>
        </p:blipFill>
        <p:spPr>
          <a:xfrm>
            <a:off x="8548470" y="1955585"/>
            <a:ext cx="3491514" cy="47533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4"/>
          <a:stretch/>
        </p:blipFill>
        <p:spPr>
          <a:xfrm>
            <a:off x="4294805" y="2104634"/>
            <a:ext cx="3616036" cy="26616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57656" y="4979051"/>
            <a:ext cx="4572000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Пещера представляет собой ледяной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рельеф площадью в 750 м², заморожено около 70 тонн воды на 14 км. изогнутых металлических труб, поддерживается температура от -4 до -9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градусов.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23147"/>
            <a:ext cx="10973908" cy="14996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твердое тело – жидкость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r="46073"/>
          <a:stretch/>
        </p:blipFill>
        <p:spPr>
          <a:xfrm>
            <a:off x="1978855" y="1690874"/>
            <a:ext cx="2213317" cy="382527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/>
          <a:stretch/>
        </p:blipFill>
        <p:spPr>
          <a:xfrm>
            <a:off x="4192172" y="1690874"/>
            <a:ext cx="5570806" cy="38178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6165" y="5476079"/>
            <a:ext cx="11003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звлеченный из форм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лед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полученный искусственным способом, а также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снег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 лед естественного происхождения медленно тают при комнатной температуре и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превращаются в воду.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003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Процесс таяния льда проходит в 4 раза быстрее, если лед поместить в емкость с водой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9" y="2202872"/>
            <a:ext cx="2546885" cy="4534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2"/>
          <a:stretch/>
        </p:blipFill>
        <p:spPr>
          <a:xfrm>
            <a:off x="6244052" y="2517080"/>
            <a:ext cx="5463039" cy="4008411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3352800" y="4469880"/>
            <a:ext cx="25313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6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 и в 12 раз быстрее, если лед и воду перемешивать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946286"/>
            <a:ext cx="2480348" cy="44155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1"/>
          <a:stretch/>
        </p:blipFill>
        <p:spPr>
          <a:xfrm>
            <a:off x="8062976" y="1335024"/>
            <a:ext cx="3814380" cy="5165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68982" y="2138131"/>
            <a:ext cx="33939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отношении снега процесс таяния в воде проходит быстрее в 26 раз, т.к. снег имеет меньшую плотность, чем лед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39" y="2878948"/>
            <a:ext cx="2189402" cy="38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92" y="571362"/>
            <a:ext cx="9720072" cy="149961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интересный факт!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07" y="3810000"/>
            <a:ext cx="1837267" cy="2654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9" y="1814733"/>
            <a:ext cx="2611684" cy="4649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06731" y="1563231"/>
            <a:ext cx="61731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Лед не тонет в воде, даже при принудительном погружении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Этот опыт объясняет возможность перемещения (плавания) айсбергов – огромных скоплений льда и снега.</a:t>
            </a:r>
            <a:endParaRPr lang="ru-RU" sz="2800" dirty="0"/>
          </a:p>
        </p:txBody>
      </p:sp>
      <p:pic>
        <p:nvPicPr>
          <p:cNvPr id="7" name="Рисунок 6" descr="IceBlockNearJoekullsarlo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59" y="4139419"/>
            <a:ext cx="4351338" cy="232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23" y="1814521"/>
            <a:ext cx="2611803" cy="464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682198"/>
            <a:ext cx="10890781" cy="14996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жидкость – </a:t>
            </a:r>
            <a:r>
              <a:rPr lang="ru-RU" b="1" dirty="0">
                <a:solidFill>
                  <a:srgbClr val="002060"/>
                </a:solidFill>
              </a:rPr>
              <a:t>газообразное вещество 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8"/>
          <a:stretch/>
        </p:blipFill>
        <p:spPr>
          <a:xfrm>
            <a:off x="374072" y="1904723"/>
            <a:ext cx="5153891" cy="36645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7"/>
          <a:stretch/>
        </p:blipFill>
        <p:spPr>
          <a:xfrm>
            <a:off x="7605759" y="1904723"/>
            <a:ext cx="3990495" cy="37170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2025" y="5621744"/>
            <a:ext cx="9270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Наливаем в емкость воду и ставим на огонь. Как только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вода закипит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над емкостью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начинает подниматься пар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753686" y="3737003"/>
            <a:ext cx="168812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0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873" y="585216"/>
            <a:ext cx="11167872" cy="149961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газообразное вещество – жидкость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6" y="3027751"/>
            <a:ext cx="4020667" cy="2258523"/>
          </a:xfrm>
        </p:spPr>
      </p:pic>
      <p:sp>
        <p:nvSpPr>
          <p:cNvPr id="5" name="Прямоугольник 4"/>
          <p:cNvSpPr/>
          <p:nvPr/>
        </p:nvSpPr>
        <p:spPr>
          <a:xfrm>
            <a:off x="1195498" y="1899571"/>
            <a:ext cx="9781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Накроем крышкой емкость с кипящей водой. Снимем через 2 минуты крышку. На обратной стороне крышки – капельки воды: </a:t>
            </a:r>
          </a:p>
          <a:p>
            <a:pPr algn="ctr"/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пар превратился в воду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44" y="3376247"/>
            <a:ext cx="4107148" cy="23071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1" t="8148"/>
          <a:stretch/>
        </p:blipFill>
        <p:spPr>
          <a:xfrm>
            <a:off x="7935590" y="4023882"/>
            <a:ext cx="4256410" cy="283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90236" cy="149961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Обработка и оформление результатов </a:t>
            </a:r>
            <a:r>
              <a:rPr lang="ru-RU" b="1" dirty="0" smtClean="0">
                <a:solidFill>
                  <a:srgbClr val="002060"/>
                </a:solidFill>
              </a:rPr>
              <a:t>проведенного исследования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237" y="2327563"/>
            <a:ext cx="9720073" cy="40233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ходе проведенного исследования:</a:t>
            </a:r>
          </a:p>
          <a:p>
            <a:r>
              <a:rPr lang="ru-RU" dirty="0" smtClean="0"/>
              <a:t>1. Были изучены различны источники </a:t>
            </a:r>
            <a:r>
              <a:rPr lang="ru-RU" dirty="0"/>
              <a:t>информации </a:t>
            </a:r>
            <a:r>
              <a:rPr lang="ru-RU" dirty="0" smtClean="0"/>
              <a:t>(научная литература из домашней и городской библиотеки; материалы, размещенные в сети интернет)о </a:t>
            </a:r>
            <a:r>
              <a:rPr lang="ru-RU" dirty="0"/>
              <a:t>воде и ее агрегатных состояниях.</a:t>
            </a:r>
          </a:p>
          <a:p>
            <a:r>
              <a:rPr lang="ru-RU" dirty="0"/>
              <a:t>2. </a:t>
            </a:r>
            <a:r>
              <a:rPr lang="ru-RU" dirty="0" smtClean="0"/>
              <a:t>Была проведена экспериментальная </a:t>
            </a:r>
            <a:r>
              <a:rPr lang="ru-RU" dirty="0"/>
              <a:t>работа по изучению агрегатных состояний </a:t>
            </a:r>
            <a:r>
              <a:rPr lang="ru-RU" dirty="0" smtClean="0"/>
              <a:t>воды, а именно переходы из одного состояния в другое:</a:t>
            </a:r>
          </a:p>
          <a:p>
            <a:r>
              <a:rPr lang="ru-RU" dirty="0" smtClean="0"/>
              <a:t>а</a:t>
            </a:r>
            <a:r>
              <a:rPr lang="ru-RU" dirty="0"/>
              <a:t>) жидкость – твердое тело;</a:t>
            </a:r>
          </a:p>
          <a:p>
            <a:r>
              <a:rPr lang="ru-RU" dirty="0"/>
              <a:t>б) твердое тело – жидкость;</a:t>
            </a:r>
          </a:p>
          <a:p>
            <a:r>
              <a:rPr lang="ru-RU" dirty="0"/>
              <a:t>в) жидкость – газообразное вещество;</a:t>
            </a:r>
          </a:p>
          <a:p>
            <a:r>
              <a:rPr lang="ru-RU" dirty="0"/>
              <a:t>г) газообразное вещество – жидкость.</a:t>
            </a:r>
          </a:p>
          <a:p>
            <a:r>
              <a:rPr lang="ru-RU" dirty="0"/>
              <a:t>3. </a:t>
            </a:r>
            <a:r>
              <a:rPr lang="ru-RU" dirty="0" smtClean="0"/>
              <a:t>Были обработаны результаты </a:t>
            </a:r>
            <a:r>
              <a:rPr lang="ru-RU" dirty="0"/>
              <a:t>проведенного </a:t>
            </a:r>
            <a:r>
              <a:rPr lang="ru-RU" dirty="0" smtClean="0"/>
              <a:t>исследования.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151" y="4114801"/>
            <a:ext cx="4710849" cy="26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B0F0"/>
                </a:solidFill>
              </a:rPr>
              <a:t>итоги исследования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164" y="2084831"/>
            <a:ext cx="10917381" cy="432982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1. Вода может переходить в разные агрегатные состояния (жидкость, твердое тело, газообразное состояние ИЛИ вода, лед/снег, пар) в естественных (природных) и искусственных (экспериментальных) условиях.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2. Таяние льда и снега происходит быстрее при помещении их в воду (жидкость) и еще быстрее – при перемешивании воды и льда/снега.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3. Лед и снег имеют меньшую плотность, чем вода, которая вытесняет их. Благодаря этому они могут оставаться на поверхности воды – не тонут.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План исследования: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Изучение различных источников информации о воде и ее агрегатных состояниях.</a:t>
            </a:r>
          </a:p>
          <a:p>
            <a:r>
              <a:rPr lang="ru-RU" dirty="0" smtClean="0"/>
              <a:t>2. Экспериментальная работа по изучению агрегатных состояний воды.</a:t>
            </a:r>
          </a:p>
          <a:p>
            <a:r>
              <a:rPr lang="ru-RU" dirty="0" smtClean="0"/>
              <a:t>Основные этапы:</a:t>
            </a:r>
          </a:p>
          <a:p>
            <a:r>
              <a:rPr lang="ru-RU" dirty="0" smtClean="0"/>
              <a:t>а) жидкость – твердое тело;</a:t>
            </a:r>
          </a:p>
          <a:p>
            <a:r>
              <a:rPr lang="ru-RU" dirty="0" smtClean="0"/>
              <a:t>б)</a:t>
            </a:r>
            <a:r>
              <a:rPr lang="ru-RU" dirty="0"/>
              <a:t> твердое </a:t>
            </a:r>
            <a:r>
              <a:rPr lang="ru-RU" dirty="0" smtClean="0"/>
              <a:t>тело – жидкость;</a:t>
            </a:r>
          </a:p>
          <a:p>
            <a:r>
              <a:rPr lang="ru-RU" dirty="0" smtClean="0"/>
              <a:t>в) жидкость – газообразное вещество;</a:t>
            </a:r>
          </a:p>
          <a:p>
            <a:r>
              <a:rPr lang="ru-RU" dirty="0" smtClean="0"/>
              <a:t>г) </a:t>
            </a:r>
            <a:r>
              <a:rPr lang="ru-RU" dirty="0"/>
              <a:t>газообразное </a:t>
            </a:r>
            <a:r>
              <a:rPr lang="ru-RU" dirty="0" smtClean="0"/>
              <a:t>вещество – жидкость.</a:t>
            </a:r>
          </a:p>
          <a:p>
            <a:r>
              <a:rPr lang="ru-RU" dirty="0" smtClean="0"/>
              <a:t>3. Обработка и оформление результатов проведенного исследования.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6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Объект исследования</a:t>
            </a:r>
            <a:r>
              <a:rPr lang="ru-RU" dirty="0" smtClean="0"/>
              <a:t> – вода.</a:t>
            </a:r>
            <a:br>
              <a:rPr lang="ru-RU" dirty="0" smtClean="0"/>
            </a:br>
            <a:r>
              <a:rPr lang="ru-RU" b="1" dirty="0" smtClean="0"/>
              <a:t>Предмет исследования </a:t>
            </a:r>
            <a:r>
              <a:rPr lang="ru-RU" dirty="0" smtClean="0"/>
              <a:t>– агрегатные состояния 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6819" y="2197963"/>
            <a:ext cx="4754880" cy="8229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Цель исследования: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056" y="3002596"/>
            <a:ext cx="4754880" cy="33415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изучить агрегатные состояния воды и их характерные особенности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04936" y="2084832"/>
            <a:ext cx="4754880" cy="82296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 исследования: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8692" y="2703016"/>
            <a:ext cx="70309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1) изучить различные источники </a:t>
            </a:r>
            <a:r>
              <a:rPr lang="ru-RU" sz="2400" dirty="0"/>
              <a:t>информации о воде и ее агрегатных </a:t>
            </a:r>
            <a:r>
              <a:rPr lang="ru-RU" sz="2400" dirty="0" smtClean="0"/>
              <a:t>состояниях;</a:t>
            </a:r>
            <a:endParaRPr lang="ru-RU" sz="2400" dirty="0"/>
          </a:p>
          <a:p>
            <a:r>
              <a:rPr lang="ru-RU" sz="2400" dirty="0" smtClean="0"/>
              <a:t>2) провести экспериментальную работу </a:t>
            </a:r>
            <a:r>
              <a:rPr lang="ru-RU" sz="2400" dirty="0"/>
              <a:t>по </a:t>
            </a:r>
            <a:r>
              <a:rPr lang="ru-RU" sz="2400" dirty="0" smtClean="0"/>
              <a:t>переходу воды в различные агрегатные состояния:</a:t>
            </a:r>
            <a:endParaRPr lang="ru-RU" sz="2400" dirty="0"/>
          </a:p>
          <a:p>
            <a:r>
              <a:rPr lang="ru-RU" sz="2400" dirty="0" smtClean="0"/>
              <a:t>а</a:t>
            </a:r>
            <a:r>
              <a:rPr lang="ru-RU" sz="2400" dirty="0"/>
              <a:t>) жидкость – твердое тело;</a:t>
            </a:r>
          </a:p>
          <a:p>
            <a:r>
              <a:rPr lang="ru-RU" sz="2400" dirty="0"/>
              <a:t>б) твердое тело – жидкость;</a:t>
            </a:r>
          </a:p>
          <a:p>
            <a:r>
              <a:rPr lang="ru-RU" sz="2400" dirty="0"/>
              <a:t>в) жидкость – газообразное вещество;</a:t>
            </a:r>
          </a:p>
          <a:p>
            <a:r>
              <a:rPr lang="ru-RU" sz="2400" dirty="0"/>
              <a:t>г) газообразное вещество – жидкость.</a:t>
            </a:r>
          </a:p>
          <a:p>
            <a:r>
              <a:rPr lang="ru-RU" sz="2400" dirty="0" smtClean="0"/>
              <a:t>3) обработать </a:t>
            </a:r>
            <a:r>
              <a:rPr lang="ru-RU" sz="2400" dirty="0"/>
              <a:t>и </a:t>
            </a:r>
            <a:r>
              <a:rPr lang="ru-RU" sz="2400" dirty="0" smtClean="0"/>
              <a:t>оформить результаты </a:t>
            </a:r>
            <a:r>
              <a:rPr lang="ru-RU" sz="2400" dirty="0"/>
              <a:t>проведенного </a:t>
            </a:r>
            <a:r>
              <a:rPr lang="ru-RU" sz="2400" dirty="0" smtClean="0"/>
              <a:t>исследования.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15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78163" cy="149961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Изучение различных источников информации о воде и ее агрегатных состояниях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73" r="-920" b="-273"/>
          <a:stretch/>
        </p:blipFill>
        <p:spPr>
          <a:xfrm>
            <a:off x="7592291" y="3873857"/>
            <a:ext cx="4446853" cy="2804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19"/>
          <a:stretch/>
        </p:blipFill>
        <p:spPr>
          <a:xfrm>
            <a:off x="9226670" y="1708377"/>
            <a:ext cx="2701637" cy="2165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2"/>
          <a:stretch/>
        </p:blipFill>
        <p:spPr>
          <a:xfrm>
            <a:off x="387059" y="2170588"/>
            <a:ext cx="5127049" cy="3538629"/>
          </a:xfrm>
          <a:prstGeom prst="rect">
            <a:avLst/>
          </a:prstGeom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85" y="3965922"/>
            <a:ext cx="4827906" cy="2711971"/>
          </a:xfrm>
        </p:spPr>
      </p:pic>
      <p:sp>
        <p:nvSpPr>
          <p:cNvPr id="3" name="Прямоугольник 2"/>
          <p:cNvSpPr/>
          <p:nvPr/>
        </p:nvSpPr>
        <p:spPr>
          <a:xfrm>
            <a:off x="5652425" y="2337265"/>
            <a:ext cx="3879732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6"/>
              </a:buBlip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городская библиотека;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6"/>
              </a:buBlip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домашняя библиотека;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6"/>
              </a:buBlip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23648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Изображение молекулярной модели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024127" y="585216"/>
            <a:ext cx="10793799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Вода</a:t>
            </a:r>
            <a:r>
              <a:rPr lang="ru-RU" sz="3200" dirty="0"/>
              <a:t> – неорганическое соединение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 </a:t>
            </a:r>
            <a:r>
              <a:rPr lang="ru-RU" sz="3200" dirty="0"/>
              <a:t>формулой Н</a:t>
            </a:r>
            <a:r>
              <a:rPr lang="ru-RU" sz="3200" baseline="-25000" dirty="0"/>
              <a:t>2</a:t>
            </a:r>
            <a:r>
              <a:rPr lang="ru-RU" sz="3200" dirty="0"/>
              <a:t>О (т.к. состоит из двух атомов водорода и одного атома кислорода),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которые </a:t>
            </a:r>
            <a:r>
              <a:rPr lang="ru-RU" sz="3200" dirty="0"/>
              <a:t>соединены между собой.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AutoShape 4" descr="Изображение молекулярной модели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320145" y="2337815"/>
            <a:ext cx="6199910" cy="22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При нормальных условиях </a:t>
            </a:r>
            <a:r>
              <a:rPr lang="ru-RU" sz="3200" dirty="0" smtClean="0">
                <a:solidFill>
                  <a:srgbClr val="002060"/>
                </a:solidFill>
              </a:rPr>
              <a:t>вода представляет </a:t>
            </a:r>
            <a:r>
              <a:rPr lang="ru-RU" sz="3200" dirty="0">
                <a:solidFill>
                  <a:srgbClr val="002060"/>
                </a:solidFill>
              </a:rPr>
              <a:t>собой </a:t>
            </a:r>
            <a:r>
              <a:rPr lang="ru-RU" sz="3200" b="1" dirty="0">
                <a:solidFill>
                  <a:srgbClr val="002060"/>
                </a:solidFill>
              </a:rPr>
              <a:t>прозрачную жидкость, </a:t>
            </a:r>
            <a:r>
              <a:rPr lang="ru-RU" sz="3200" b="1" dirty="0" smtClean="0">
                <a:solidFill>
                  <a:srgbClr val="002060"/>
                </a:solidFill>
              </a:rPr>
              <a:t>не имеющую</a:t>
            </a:r>
            <a:r>
              <a:rPr lang="ru-RU" sz="3200" b="1" dirty="0">
                <a:solidFill>
                  <a:srgbClr val="002060"/>
                </a:solidFill>
              </a:rPr>
              <a:t> цвета, запаха и вкуса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</a:p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Изображение молекулярной модел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51085"/>
            <a:ext cx="2992581" cy="241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zagadki-dlya-detej.ru/wp-content/uploads/2020/08/vod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71" y="4267200"/>
            <a:ext cx="5867956" cy="2355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3144982" y="3823855"/>
            <a:ext cx="831273" cy="44334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2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9798"/>
            <a:ext cx="11069782" cy="1499616"/>
          </a:xfrm>
        </p:spPr>
        <p:txBody>
          <a:bodyPr>
            <a:noAutofit/>
          </a:bodyPr>
          <a:lstStyle/>
          <a:p>
            <a:r>
              <a:rPr lang="ru-RU" sz="3200" dirty="0"/>
              <a:t>При реально существующих на Земле условиях (атмосферное давление </a:t>
            </a:r>
            <a:r>
              <a:rPr lang="ru-RU" sz="3200" dirty="0" smtClean="0"/>
              <a:t>и температура</a:t>
            </a:r>
            <a:r>
              <a:rPr lang="ru-RU" sz="3200" dirty="0"/>
              <a:t>) </a:t>
            </a:r>
            <a:r>
              <a:rPr lang="ru-RU" sz="3200" b="1" dirty="0"/>
              <a:t>вода</a:t>
            </a:r>
            <a:r>
              <a:rPr lang="ru-RU" sz="3200" dirty="0"/>
              <a:t> может находиться одновременно в разных </a:t>
            </a:r>
            <a:r>
              <a:rPr lang="ru-RU" sz="3200" b="1" dirty="0"/>
              <a:t>агрегатных</a:t>
            </a:r>
            <a:r>
              <a:rPr lang="ru-RU" sz="3200" dirty="0"/>
              <a:t> </a:t>
            </a:r>
            <a:r>
              <a:rPr lang="ru-RU" sz="3200" b="1" dirty="0"/>
              <a:t>состояниях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262947"/>
              </p:ext>
            </p:extLst>
          </p:nvPr>
        </p:nvGraphicFramePr>
        <p:xfrm>
          <a:off x="1356447" y="231371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9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Экспериментальная</a:t>
            </a: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работа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859317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52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91" y="748145"/>
            <a:ext cx="10890781" cy="10180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жидкость </a:t>
            </a:r>
            <a:r>
              <a:rPr lang="ru-RU" b="1" dirty="0">
                <a:solidFill>
                  <a:srgbClr val="002060"/>
                </a:solidFill>
              </a:rPr>
              <a:t>– твердое тело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46" y="2320636"/>
            <a:ext cx="1984535" cy="353290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3370864" y="4137357"/>
            <a:ext cx="942109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04546" y="3562663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 часа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40437" y="1823726"/>
            <a:ext cx="34636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Наполняем водой </a:t>
            </a:r>
            <a:r>
              <a:rPr lang="ru-RU" sz="2800" dirty="0" smtClean="0"/>
              <a:t>форму для льда (использовалась подкрашенная акварельными красками вода из-под крана). </a:t>
            </a:r>
          </a:p>
          <a:p>
            <a:pPr algn="ctr"/>
            <a:r>
              <a:rPr lang="ru-RU" sz="2800" dirty="0" smtClean="0"/>
              <a:t>Помещаем на 2 часа в морозильную камеру. </a:t>
            </a:r>
            <a:r>
              <a:rPr lang="ru-RU" sz="2800" b="1" dirty="0" smtClean="0">
                <a:solidFill>
                  <a:srgbClr val="002060"/>
                </a:solidFill>
              </a:rPr>
              <a:t>Лёд готов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48" y="2985464"/>
            <a:ext cx="2150177" cy="3827787"/>
          </a:xfrm>
          <a:prstGeom prst="rect">
            <a:avLst/>
          </a:prstGeom>
        </p:spPr>
      </p:pic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26" y="3323628"/>
            <a:ext cx="1951370" cy="3473869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2" t="37373" r="20869" b="2425"/>
          <a:stretch/>
        </p:blipFill>
        <p:spPr>
          <a:xfrm>
            <a:off x="262678" y="1856041"/>
            <a:ext cx="1560642" cy="27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4" r="17500"/>
          <a:stretch/>
        </p:blipFill>
        <p:spPr>
          <a:xfrm>
            <a:off x="7107382" y="2775612"/>
            <a:ext cx="4835236" cy="38365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3454" y="2775612"/>
            <a:ext cx="55972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Место сбора: г. Арзамас, улица Куликова</a:t>
            </a:r>
          </a:p>
          <a:p>
            <a:r>
              <a:rPr lang="ru-RU" sz="3200" dirty="0" smtClean="0"/>
              <a:t>Дата сбора: 11 ноября 2021 г. </a:t>
            </a:r>
          </a:p>
          <a:p>
            <a:r>
              <a:rPr lang="ru-RU" sz="3200" dirty="0" smtClean="0"/>
              <a:t>Время сбора: 9 ч. 35 мин.</a:t>
            </a:r>
          </a:p>
          <a:p>
            <a:r>
              <a:rPr lang="ru-RU" sz="3200" dirty="0" smtClean="0"/>
              <a:t>Температура окружающей среды: - 6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30717" y="695097"/>
            <a:ext cx="78488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Снег и лёд естественного происхождения</a:t>
            </a:r>
          </a:p>
        </p:txBody>
      </p:sp>
    </p:spTree>
    <p:extLst>
      <p:ext uri="{BB962C8B-B14F-4D97-AF65-F5344CB8AC3E}">
        <p14:creationId xmlns:p14="http://schemas.microsoft.com/office/powerpoint/2010/main" val="34267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183</TotalTime>
  <Words>727</Words>
  <Application>Microsoft Office PowerPoint</Application>
  <PresentationFormat>Широкоэкранный</PresentationFormat>
  <Paragraphs>80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Tw Cen MT</vt:lpstr>
      <vt:lpstr>Tw Cen MT Condensed</vt:lpstr>
      <vt:lpstr>Wingdings 3</vt:lpstr>
      <vt:lpstr>Интеграл</vt:lpstr>
      <vt:lpstr>Презентация «Вода… и это все вода…» </vt:lpstr>
      <vt:lpstr>План исследования:</vt:lpstr>
      <vt:lpstr>Объект исследования – вода. Предмет исследования – агрегатные состояния воды</vt:lpstr>
      <vt:lpstr>Изучение различных источников информации о воде и ее агрегатных состояниях</vt:lpstr>
      <vt:lpstr>Вода – неорганическое соединение  с формулой Н2О (т.к. состоит из двух атомов водорода и одного атома кислорода),  которые соединены между собой.  </vt:lpstr>
      <vt:lpstr>При реально существующих на Земле условиях (атмосферное давление и температура) вода может находиться одновременно в разных агрегатных состояниях.</vt:lpstr>
      <vt:lpstr>Экспериментальная работа</vt:lpstr>
      <vt:lpstr>жидкость – твердое тело </vt:lpstr>
      <vt:lpstr>Презентация PowerPoint</vt:lpstr>
      <vt:lpstr>Презентация PowerPoint</vt:lpstr>
      <vt:lpstr>твердое тело – жидкость</vt:lpstr>
      <vt:lpstr>Процесс таяния льда проходит в 4 раза быстрее, если лед поместить в емкость с водой</vt:lpstr>
      <vt:lpstr>… и в 12 раз быстрее, если лед и воду перемешивать</vt:lpstr>
      <vt:lpstr>интересный факт!</vt:lpstr>
      <vt:lpstr>жидкость – газообразное вещество  </vt:lpstr>
      <vt:lpstr>газообразное вещество – жидкость</vt:lpstr>
      <vt:lpstr>Обработка и оформление результатов проведенного исследования</vt:lpstr>
      <vt:lpstr>итоги исследования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«Вода… и это все вода…» Номинация конкурса: «сила воды»</dc:title>
  <dc:creator>Любовь</dc:creator>
  <cp:lastModifiedBy>Любовь</cp:lastModifiedBy>
  <cp:revision>27</cp:revision>
  <dcterms:created xsi:type="dcterms:W3CDTF">2021-11-11T08:46:06Z</dcterms:created>
  <dcterms:modified xsi:type="dcterms:W3CDTF">2023-09-22T05:43:26Z</dcterms:modified>
</cp:coreProperties>
</file>