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80"/>
      <c:hPercent val="55"/>
      <c:rotY val="0"/>
      <c:depthPercent val="100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126339"/>
          <c:y val="0.005"/>
          <c:w val="0.959483"/>
          <c:h val="0.418226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/>
                </c:pt>
              </c:strCache>
            </c:strRef>
          </c:tx>
          <c:spPr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tl" rotWithShape="1" blurRad="254000" dist="0" dir="7320000">
                <a:srgbClr val="000000">
                  <a:alpha val="55000"/>
                </a:srgbClr>
              </a:outerShdw>
            </a:effectLst>
            <a:sp3d prstMaterial="matte"/>
          </c:spPr>
          <c:explosion val="0"/>
          <c:dPt>
            <c:idx val="0"/>
            <c:explosion val="0"/>
            <c:spPr>
              <a:blipFill rotWithShape="1">
                <a:blip r:embed="rId2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1"/>
            <c:explosion val="0"/>
            <c:spPr>
              <a:blipFill rotWithShape="1">
                <a:blip r:embed="rId3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2"/>
            <c:explosion val="0"/>
            <c:spPr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3"/>
            <c:explosion val="0"/>
            <c:spPr>
              <a:blipFill rotWithShape="1">
                <a:blip r:embed="rId5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5500" u="none">
                    <a:solidFill>
                      <a:srgbClr val="FFFFFF"/>
                    </a:solidFill>
                    <a:latin typeface="Gill Sans Light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всегда</c:v>
                </c:pt>
                <c:pt idx="1">
                  <c:v>часто</c:v>
                </c:pt>
                <c:pt idx="2">
                  <c:v>иногда</c:v>
                </c:pt>
                <c:pt idx="3">
                  <c:v>не замечаю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4.000000</c:v>
                </c:pt>
                <c:pt idx="1">
                  <c:v>2.000000</c:v>
                </c:pt>
                <c:pt idx="2">
                  <c:v>3.000000</c:v>
                </c:pt>
                <c:pt idx="3">
                  <c:v>3.000000</c:v>
                </c:pt>
              </c:numCache>
            </c:numRef>
          </c:val>
        </c:ser>
      </c:pie3D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724845"/>
          <c:w val="1"/>
          <c:h val="0.27515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3800" u="none">
              <a:solidFill>
                <a:srgbClr val="535353"/>
              </a:solidFill>
              <a:latin typeface="Gill Sans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80"/>
      <c:hPercent val="55"/>
      <c:rotY val="0"/>
      <c:depthPercent val="100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730028"/>
          <c:y val="0.005"/>
          <c:w val="0.844937"/>
          <c:h val="0.4255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tl" rotWithShape="1" blurRad="254000" dist="0" dir="7320000">
                <a:srgbClr val="000000">
                  <a:alpha val="55000"/>
                </a:srgbClr>
              </a:outerShdw>
            </a:effectLst>
            <a:sp3d prstMaterial="matte"/>
          </c:spPr>
          <c:explosion val="0"/>
          <c:dPt>
            <c:idx val="0"/>
            <c:explosion val="0"/>
            <c:spPr>
              <a:blipFill rotWithShape="1">
                <a:blip r:embed="rId2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1"/>
            <c:explosion val="0"/>
            <c:spPr>
              <a:blipFill rotWithShape="1">
                <a:blip r:embed="rId3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2"/>
            <c:explosion val="0"/>
            <c:spPr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3"/>
            <c:explosion val="0"/>
            <c:spPr>
              <a:blipFill rotWithShape="1">
                <a:blip r:embed="rId5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5500" u="none">
                    <a:solidFill>
                      <a:srgbClr val="FFFFFF"/>
                    </a:solidFill>
                    <a:latin typeface="Gill Sans Light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не замечаю</c:v>
                </c:pt>
                <c:pt idx="1">
                  <c:v>всегда</c:v>
                </c:pt>
                <c:pt idx="2">
                  <c:v>значительно</c:v>
                </c:pt>
                <c:pt idx="3">
                  <c:v>незначительно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0.000000</c:v>
                </c:pt>
                <c:pt idx="1">
                  <c:v>7.000000</c:v>
                </c:pt>
                <c:pt idx="2">
                  <c:v>3.000000</c:v>
                </c:pt>
                <c:pt idx="3">
                  <c:v>0.000000</c:v>
                </c:pt>
              </c:numCache>
            </c:numRef>
          </c:val>
        </c:ser>
      </c:pie3D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730046"/>
          <c:w val="1"/>
          <c:h val="0.26995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3800" u="none">
              <a:solidFill>
                <a:srgbClr val="535353"/>
              </a:solidFill>
              <a:latin typeface="Gill Sans Light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view3D>
      <c:rotX val="80"/>
      <c:hPercent val="55"/>
      <c:rotY val="0"/>
      <c:depthPercent val="100"/>
      <c:rAngAx val="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51663"/>
          <c:y val="0.005"/>
          <c:w val="0.496675"/>
          <c:h val="0.42554"/>
        </c:manualLayout>
      </c:layout>
      <c:pie3D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/>
                </c:pt>
              </c:strCache>
            </c:strRef>
          </c:tx>
          <c:spPr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tl" rotWithShape="1" blurRad="254000" dist="0" dir="7320000">
                <a:srgbClr val="000000">
                  <a:alpha val="55000"/>
                </a:srgbClr>
              </a:outerShdw>
            </a:effectLst>
            <a:sp3d prstMaterial="matte"/>
          </c:spPr>
          <c:explosion val="0"/>
          <c:dPt>
            <c:idx val="0"/>
            <c:explosion val="0"/>
            <c:spPr>
              <a:blipFill rotWithShape="1">
                <a:blip r:embed="rId2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1"/>
            <c:explosion val="0"/>
            <c:spPr>
              <a:blipFill rotWithShape="1">
                <a:blip r:embed="rId3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2"/>
            <c:explosion val="0"/>
            <c:spPr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Pt>
            <c:idx val="3"/>
            <c:explosion val="0"/>
            <c:spPr>
              <a:blipFill rotWithShape="1">
                <a:blip r:embed="rId5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>
                <a:outerShdw sx="100000" sy="100000" kx="0" ky="0" algn="tl" rotWithShape="1" blurRad="254000" dist="0" dir="7320000">
                  <a:srgbClr val="000000">
                    <a:alpha val="55000"/>
                  </a:srgbClr>
                </a:outerShdw>
              </a:effectLst>
              <a:sp3d prstMaterial="matte"/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5500" u="none">
                      <a:solidFill>
                        <a:srgbClr val="FFFFFF"/>
                      </a:solidFill>
                      <a:latin typeface="Gill Sans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5500" u="none">
                    <a:solidFill>
                      <a:srgbClr val="FFFFFF"/>
                    </a:solidFill>
                    <a:latin typeface="Gill Sans Light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влажная уборка и пылесос</c:v>
                </c:pt>
                <c:pt idx="1">
                  <c:v>влажная уборка</c:v>
                </c:pt>
                <c:pt idx="2">
                  <c:v>сухая уборка</c:v>
                </c:pt>
                <c:pt idx="3">
                  <c:v>проветривание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9.000000</c:v>
                </c:pt>
                <c:pt idx="1">
                  <c:v>8.000000</c:v>
                </c:pt>
                <c:pt idx="2">
                  <c:v>1.000000</c:v>
                </c:pt>
                <c:pt idx="3">
                  <c:v>9.000000</c:v>
                </c:pt>
              </c:numCache>
            </c:numRef>
          </c:val>
        </c:ser>
      </c:pie3D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730046"/>
          <c:w val="1"/>
          <c:h val="0.26995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3800" u="none">
              <a:solidFill>
                <a:srgbClr val="535353"/>
              </a:solidFill>
              <a:latin typeface="Gill Sans Light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75468" indent="-575468">
              <a:lnSpc>
                <a:spcPct val="120000"/>
              </a:lnSpc>
              <a:spcBef>
                <a:spcPts val="6500"/>
              </a:spcBef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1312068" indent="-575468">
              <a:lnSpc>
                <a:spcPct val="120000"/>
              </a:lnSpc>
              <a:spcBef>
                <a:spcPts val="6500"/>
              </a:spcBef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2048668" indent="-575468">
              <a:lnSpc>
                <a:spcPct val="120000"/>
              </a:lnSpc>
              <a:spcBef>
                <a:spcPts val="6500"/>
              </a:spcBef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2785268" indent="-575468">
              <a:lnSpc>
                <a:spcPct val="120000"/>
              </a:lnSpc>
              <a:spcBef>
                <a:spcPts val="6500"/>
              </a:spcBef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3521868" indent="-575468">
              <a:lnSpc>
                <a:spcPct val="120000"/>
              </a:lnSpc>
              <a:spcBef>
                <a:spcPts val="6500"/>
              </a:spcBef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1814854" y="3230211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575468" indent="-575468">
              <a:lnSpc>
                <a:spcPct val="120000"/>
              </a:lnSpc>
              <a:spcBef>
                <a:spcPts val="6500"/>
              </a:spcBef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1312068" indent="-575468">
              <a:lnSpc>
                <a:spcPct val="120000"/>
              </a:lnSpc>
              <a:spcBef>
                <a:spcPts val="6500"/>
              </a:spcBef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2048668" indent="-575468">
              <a:lnSpc>
                <a:spcPct val="120000"/>
              </a:lnSpc>
              <a:spcBef>
                <a:spcPts val="6500"/>
              </a:spcBef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2785268" indent="-575468">
              <a:lnSpc>
                <a:spcPct val="120000"/>
              </a:lnSpc>
              <a:spcBef>
                <a:spcPts val="6500"/>
              </a:spcBef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3521868" indent="-575468">
              <a:lnSpc>
                <a:spcPct val="120000"/>
              </a:lnSpc>
              <a:spcBef>
                <a:spcPts val="6500"/>
              </a:spcBef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half" idx="21"/>
          </p:nvPr>
        </p:nvSpPr>
        <p:spPr>
          <a:xfrm>
            <a:off x="12407900" y="57150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3.jpeg"/><Relationship Id="rId5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Relationship Id="rId3" Type="http://schemas.openxmlformats.org/officeDocument/2006/relationships/image" Target="../media/image13.jpeg"/><Relationship Id="rId4" Type="http://schemas.openxmlformats.org/officeDocument/2006/relationships/image" Target="../media/image19.png"/><Relationship Id="rId5" Type="http://schemas.openxmlformats.org/officeDocument/2006/relationships/image" Target="../media/image14.jpeg"/><Relationship Id="rId6" Type="http://schemas.openxmlformats.org/officeDocument/2006/relationships/image" Target="../media/image2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eg"/><Relationship Id="rId3" Type="http://schemas.openxmlformats.org/officeDocument/2006/relationships/image" Target="../media/image21.png"/><Relationship Id="rId4" Type="http://schemas.openxmlformats.org/officeDocument/2006/relationships/image" Target="../media/image16.jpeg"/><Relationship Id="rId5" Type="http://schemas.openxmlformats.org/officeDocument/2006/relationships/image" Target="../media/image22.png"/><Relationship Id="rId6" Type="http://schemas.openxmlformats.org/officeDocument/2006/relationships/image" Target="../media/image17.jpeg"/><Relationship Id="rId7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4" Type="http://schemas.openxmlformats.org/officeDocument/2006/relationships/chart" Target="../charts/chart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ru.wikipedia.org/wiki/%D0%9F%D1%8B%D0%BB%D1%8C" TargetMode="External"/><Relationship Id="rId3" Type="http://schemas.openxmlformats.org/officeDocument/2006/relationships/hyperlink" Target="https://tion.ru/blog/pyl-v-kvartire/" TargetMode="External"/><Relationship Id="rId4" Type="http://schemas.openxmlformats.org/officeDocument/2006/relationships/hyperlink" Target="https://rainbow-e2.ru/usefull/vred-pyli/" TargetMode="External"/><Relationship Id="rId5" Type="http://schemas.openxmlformats.org/officeDocument/2006/relationships/hyperlink" Target="https://www.nevcos.ru/articles/sredstvapouhoduzadomom/saprofity-i-kak-ot-nikh-izbavitsya/" TargetMode="External"/><Relationship Id="rId6" Type="http://schemas.openxmlformats.org/officeDocument/2006/relationships/hyperlink" Target="http://allergycentr.ru/allergija-na-domashnjuju-pyl.html" TargetMode="External"/><Relationship Id="rId7" Type="http://schemas.openxmlformats.org/officeDocument/2006/relationships/hyperlink" Target="https://mydecor.ru/how-to/design-tips/domashnii-antiseptik-7-komnatnykh-rastenii-kotorye-zashishayut-ot-virusov/" TargetMode="External"/><Relationship Id="rId8" Type="http://schemas.openxmlformats.org/officeDocument/2006/relationships/hyperlink" Target="https://www.inmyroom.ru/posts/13505-9-rastenij-kotorye-ochistyat-vozduh-v-dome" TargetMode="External"/><Relationship Id="rId9" Type="http://schemas.openxmlformats.org/officeDocument/2006/relationships/hyperlink" Target="https://micromed-spb.ru/products/biologicheskie-mikroskopy/Mikroskop-Mikromed-R_1_LED/" TargetMode="External"/><Relationship Id="rId10" Type="http://schemas.openxmlformats.org/officeDocument/2006/relationships/hyperlink" Target="https://www.labirint.ru/pubhouse/532/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Relationship Id="rId4" Type="http://schemas.openxmlformats.org/officeDocument/2006/relationships/image" Target="../media/image6.jpeg"/><Relationship Id="rId5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6.png"/><Relationship Id="rId4" Type="http://schemas.openxmlformats.org/officeDocument/2006/relationships/image" Target="../media/image8.jpeg"/><Relationship Id="rId5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8.png"/><Relationship Id="rId4" Type="http://schemas.openxmlformats.org/officeDocument/2006/relationships/image" Target="../media/image10.jpeg"/><Relationship Id="rId5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Исследовательская работа…"/>
          <p:cNvSpPr txBox="1"/>
          <p:nvPr>
            <p:ph type="ctrTitle"/>
          </p:nvPr>
        </p:nvSpPr>
        <p:spPr>
          <a:xfrm>
            <a:off x="3359150" y="600487"/>
            <a:ext cx="17298670" cy="1961672"/>
          </a:xfrm>
          <a:prstGeom prst="rect">
            <a:avLst/>
          </a:prstGeom>
        </p:spPr>
        <p:txBody>
          <a:bodyPr/>
          <a:lstStyle/>
          <a:p>
            <a:pPr defTabSz="668655">
              <a:defRPr sz="6480"/>
            </a:pPr>
            <a:r>
              <a:t>Исследовательская работа </a:t>
            </a:r>
          </a:p>
          <a:p>
            <a:pPr defTabSz="668655">
              <a:defRPr sz="6480"/>
            </a:pPr>
            <a:r>
              <a:t>“Мир пыли”</a:t>
            </a:r>
          </a:p>
        </p:txBody>
      </p:sp>
      <p:sp>
        <p:nvSpPr>
          <p:cNvPr id="120" name="Выполнила: Мироедова Майя Ивановна,…"/>
          <p:cNvSpPr txBox="1"/>
          <p:nvPr>
            <p:ph type="subTitle" sz="half" idx="1"/>
          </p:nvPr>
        </p:nvSpPr>
        <p:spPr>
          <a:xfrm>
            <a:off x="1193981" y="9808344"/>
            <a:ext cx="21629008" cy="4010670"/>
          </a:xfrm>
          <a:prstGeom prst="rect">
            <a:avLst/>
          </a:prstGeom>
        </p:spPr>
        <p:txBody>
          <a:bodyPr/>
          <a:lstStyle/>
          <a:p>
            <a:pPr defTabSz="709930">
              <a:defRPr sz="4472"/>
            </a:pPr>
          </a:p>
          <a:p>
            <a:pPr defTabSz="709930">
              <a:defRPr sz="4472"/>
            </a:pPr>
            <a:r>
              <a:t>Выполнила: Мироедова Майя Ивановна, </a:t>
            </a:r>
          </a:p>
          <a:p>
            <a:pPr defTabSz="709930">
              <a:defRPr sz="4472"/>
            </a:pPr>
            <a:r>
              <a:t>ученица 4”Л” класса ГБОУ города Москвы “Школа №2033”</a:t>
            </a:r>
          </a:p>
          <a:p>
            <a:pPr defTabSz="709930">
              <a:defRPr sz="4472"/>
            </a:pPr>
            <a:r>
              <a:t>Руководитель: Петрук Марина Германовна, учитель начальных классов</a:t>
            </a:r>
          </a:p>
          <a:p>
            <a:pPr defTabSz="709930">
              <a:defRPr sz="4472"/>
            </a:pPr>
            <a:r>
              <a:t>2023-2024 уч.г.</a:t>
            </a:r>
          </a:p>
        </p:txBody>
      </p:sp>
      <p:grpSp>
        <p:nvGrpSpPr>
          <p:cNvPr id="123" name="photo_2024-01-15 18.36.41.jpeg"/>
          <p:cNvGrpSpPr/>
          <p:nvPr/>
        </p:nvGrpSpPr>
        <p:grpSpPr>
          <a:xfrm>
            <a:off x="4391540" y="2622817"/>
            <a:ext cx="7258706" cy="7522637"/>
            <a:chOff x="0" y="0"/>
            <a:chExt cx="7258705" cy="7522635"/>
          </a:xfrm>
        </p:grpSpPr>
        <p:pic>
          <p:nvPicPr>
            <p:cNvPr id="122" name="photo_2024-01-15 18.36.41.jpeg" descr="photo_2024-01-15 18.36.4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9331" r="0" b="13545"/>
            <a:stretch>
              <a:fillRect/>
            </a:stretch>
          </p:blipFill>
          <p:spPr>
            <a:xfrm>
              <a:off x="88900" y="50800"/>
              <a:ext cx="7080906" cy="72813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1" name="photo_2024-01-15 18.36.41.jpeg" descr="photo_2024-01-15 18.36.4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258706" cy="7522636"/>
            </a:xfrm>
            <a:prstGeom prst="rect">
              <a:avLst/>
            </a:prstGeom>
            <a:effectLst/>
          </p:spPr>
        </p:pic>
      </p:grpSp>
      <p:grpSp>
        <p:nvGrpSpPr>
          <p:cNvPr id="126" name="photo_2024-01-15 19.40.17.jpeg"/>
          <p:cNvGrpSpPr/>
          <p:nvPr/>
        </p:nvGrpSpPr>
        <p:grpSpPr>
          <a:xfrm>
            <a:off x="12840030" y="2688228"/>
            <a:ext cx="7227326" cy="7391815"/>
            <a:chOff x="0" y="0"/>
            <a:chExt cx="7227325" cy="7391813"/>
          </a:xfrm>
        </p:grpSpPr>
        <p:pic>
          <p:nvPicPr>
            <p:cNvPr id="125" name="photo_2024-01-15 19.40.17.jpeg" descr="photo_2024-01-15 19.40.17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52" t="0" r="952" b="25684"/>
            <a:stretch>
              <a:fillRect/>
            </a:stretch>
          </p:blipFill>
          <p:spPr>
            <a:xfrm>
              <a:off x="88900" y="80412"/>
              <a:ext cx="7049526" cy="71209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4" name="photo_2024-01-15 19.40.17.jpeg" descr="photo_2024-01-15 19.40.17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7227327" cy="739181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1.4 методы борьбы с пылью…"/>
          <p:cNvSpPr txBox="1"/>
          <p:nvPr>
            <p:ph type="subTitle" idx="1"/>
          </p:nvPr>
        </p:nvSpPr>
        <p:spPr>
          <a:xfrm>
            <a:off x="1436220" y="326390"/>
            <a:ext cx="21511560" cy="13063220"/>
          </a:xfrm>
          <a:prstGeom prst="rect">
            <a:avLst/>
          </a:prstGeom>
        </p:spPr>
        <p:txBody>
          <a:bodyPr/>
          <a:lstStyle/>
          <a:p>
            <a:pPr defTabSz="371475">
              <a:defRPr cap="all" sz="3600"/>
            </a:pPr>
          </a:p>
          <a:p>
            <a:pPr defTabSz="371475">
              <a:defRPr b="1" cap="all" sz="3600">
                <a:latin typeface="Gill Sans"/>
                <a:ea typeface="Gill Sans"/>
                <a:cs typeface="Gill Sans"/>
                <a:sym typeface="Gill Sans"/>
              </a:defRPr>
            </a:pPr>
            <a:r>
              <a:t>1.4 методы борьбы с пылью</a:t>
            </a:r>
          </a:p>
          <a:p>
            <a:pPr defTabSz="371475">
              <a:defRPr cap="all" sz="3600"/>
            </a:pPr>
          </a:p>
          <a:p>
            <a:pPr defTabSz="371475">
              <a:defRPr cap="all" sz="3600"/>
            </a:pPr>
            <a:r>
              <a:t>Соблюдение несложных правил поможет защитить себя и семью от вреда пыли.</a:t>
            </a:r>
          </a:p>
          <a:p>
            <a:pPr defTabSz="371475">
              <a:defRPr cap="all" sz="3600"/>
            </a:pPr>
          </a:p>
          <a:p>
            <a:pPr defTabSz="371475">
              <a:defRPr cap="all" sz="3600"/>
            </a:pP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  <a:r>
              <a:t>Не ходить по дому в уличной обуви и одежде и хранить их в закрытом шкафу.</a:t>
            </a: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  <a:r>
              <a:t>Как можно чаще проводить влажную уборку — как минимум 1–2 раза в неделю.</a:t>
            </a: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  <a:r>
              <a:t>Почаще проветривать комнаты. По словам экологов, воздух с городских улиц чище воздуха в наших квартирах в 4–6 раз и в 8–10 раз менее токсичный.</a:t>
            </a:r>
            <a:endParaRPr>
              <a:solidFill>
                <a:srgbClr val="252525"/>
              </a:solidFill>
            </a:endParaRPr>
          </a:p>
          <a:p>
            <a:pPr algn="l" defTabSz="371475">
              <a:defRPr cap="all" sz="3600"/>
            </a:pP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  <a:r>
              <a:t>Регулярно проводить химчистку ковров, матрасов, одеял, подушек, штор.</a:t>
            </a: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  <a:r>
              <a:t>Избавиться от лишних «пылесборников» — мягких игрушек, диванных подушек</a:t>
            </a: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  <a:r>
              <a:t>Заменить подушки и одеяла, набитые пером и пухом, на гипоаллергенные.</a:t>
            </a: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</a:p>
          <a:p>
            <a:pPr marL="1338534" indent="-1275669" algn="l" defTabSz="371475">
              <a:buClr>
                <a:srgbClr val="333333"/>
              </a:buClr>
              <a:buSzPct val="82000"/>
              <a:buFont typeface="Helvetica"/>
              <a:buChar char="•"/>
              <a:defRPr cap="all" sz="3600"/>
            </a:pPr>
            <a:r>
              <a:t>Установить кондиционер или очистители воздуха, которые уничтожат бактерии и повысят влажность воздуха.</a:t>
            </a:r>
          </a:p>
          <a:p>
            <a:pPr algn="l" defTabSz="371475">
              <a:defRPr cap="all" sz="3600"/>
            </a:pPr>
          </a:p>
          <a:p>
            <a:pPr marL="414337" indent="-414337" algn="l" defTabSz="371475">
              <a:buClr>
                <a:srgbClr val="535353"/>
              </a:buClr>
              <a:buSzPct val="82000"/>
              <a:buChar char="•"/>
              <a:defRPr cap="all" sz="3600"/>
            </a:pPr>
            <a:r>
              <a:t>        высадить комнатные растения (хлорофитум, драцена, фикус)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1.5 Анализ полученных результатов…"/>
          <p:cNvSpPr txBox="1"/>
          <p:nvPr>
            <p:ph type="subTitle" idx="1"/>
          </p:nvPr>
        </p:nvSpPr>
        <p:spPr>
          <a:xfrm>
            <a:off x="1247321" y="651214"/>
            <a:ext cx="14263076" cy="12270914"/>
          </a:xfrm>
          <a:prstGeom prst="rect">
            <a:avLst/>
          </a:prstGeom>
        </p:spPr>
        <p:txBody>
          <a:bodyPr/>
          <a:lstStyle/>
          <a:p>
            <a:pPr algn="l" defTabSz="354965">
              <a:defRPr cap="all" sz="4300"/>
            </a:pPr>
          </a:p>
          <a:p>
            <a:pPr algn="l" defTabSz="354965">
              <a:defRPr b="1" cap="all" sz="4300">
                <a:latin typeface="Gill Sans"/>
                <a:ea typeface="Gill Sans"/>
                <a:cs typeface="Gill Sans"/>
                <a:sym typeface="Gill Sans"/>
              </a:defRPr>
            </a:pPr>
            <a:r>
              <a:t>1.5 Анализ полученных результатов</a:t>
            </a:r>
          </a:p>
          <a:p>
            <a:pPr marL="1279044" indent="-1218973" algn="l" defTabSz="354965">
              <a:buClr>
                <a:srgbClr val="333333"/>
              </a:buClr>
              <a:buSzPct val="82000"/>
              <a:buFont typeface="Helvetica"/>
              <a:buChar char="•"/>
              <a:defRPr cap="all" sz="4300"/>
            </a:pPr>
          </a:p>
          <a:p>
            <a:pPr algn="l" defTabSz="354965">
              <a:defRPr cap="all" sz="4300"/>
            </a:pPr>
            <a:r>
              <a:t>Анализируя информацию из различных источников получено полное представление о том,  что такое пыль, о ее происхождениИ и вредном влиянии, из чего можно сделать следующие выводы:</a:t>
            </a:r>
          </a:p>
          <a:p>
            <a:pPr algn="l" defTabSz="354965">
              <a:defRPr cap="all" sz="2150"/>
            </a:pPr>
          </a:p>
          <a:p>
            <a:pPr marL="494903" indent="-494903" algn="l" defTabSz="354965">
              <a:buClr>
                <a:srgbClr val="535353"/>
              </a:buClr>
              <a:buSzPct val="82000"/>
              <a:buChar char="•"/>
              <a:defRPr cap="all" sz="4300"/>
            </a:pPr>
            <a:r>
              <a:t>Пыль всю жизнь сопровождает человека и полностью избавиться от нее невозможно.</a:t>
            </a:r>
          </a:p>
          <a:p>
            <a:pPr marL="494903" indent="-494903" algn="l" defTabSz="354965">
              <a:buClr>
                <a:srgbClr val="535353"/>
              </a:buClr>
              <a:buSzPct val="82000"/>
              <a:buChar char="•"/>
              <a:defRPr cap="all" sz="4300"/>
            </a:pPr>
          </a:p>
          <a:p>
            <a:pPr marL="494903" indent="-494903" algn="l" defTabSz="354965">
              <a:buClr>
                <a:srgbClr val="535353"/>
              </a:buClr>
              <a:buSzPct val="82000"/>
              <a:buChar char="•"/>
              <a:defRPr cap="all" sz="4300"/>
            </a:pPr>
            <a:r>
              <a:t>пыль вредна для здоровья, поэтому необходимо с ней бороться.</a:t>
            </a:r>
          </a:p>
          <a:p>
            <a:pPr algn="l" defTabSz="354965">
              <a:defRPr cap="all" sz="4300"/>
            </a:pPr>
          </a:p>
          <a:p>
            <a:pPr marL="494903" indent="-494903" algn="l" defTabSz="354965">
              <a:buClr>
                <a:srgbClr val="535353"/>
              </a:buClr>
              <a:buSzPct val="82000"/>
              <a:buChar char="•"/>
              <a:defRPr cap="all" sz="4300"/>
            </a:pPr>
            <a:r>
              <a:t>Регулярные уборки жилых помещений сократят количество пыли.</a:t>
            </a:r>
          </a:p>
          <a:p>
            <a:pPr marL="494903" indent="-494903" algn="l" defTabSz="354965">
              <a:buClr>
                <a:srgbClr val="535353"/>
              </a:buClr>
              <a:buSzPct val="82000"/>
              <a:buChar char="•"/>
              <a:defRPr cap="all" sz="4300"/>
            </a:pPr>
          </a:p>
          <a:p>
            <a:pPr marL="494903" indent="-494903" algn="l" defTabSz="354965">
              <a:buClr>
                <a:srgbClr val="535353"/>
              </a:buClr>
              <a:buSzPct val="82000"/>
              <a:buChar char="•"/>
              <a:defRPr cap="all" sz="4300"/>
            </a:pPr>
            <a:r>
              <a:t>чистота поможет защититься от болезней, которые провоцирует пыль (8).</a:t>
            </a:r>
          </a:p>
        </p:txBody>
      </p:sp>
      <p:grpSp>
        <p:nvGrpSpPr>
          <p:cNvPr id="187" name="photo_2024-01-15 19.47.17.jpeg"/>
          <p:cNvGrpSpPr/>
          <p:nvPr/>
        </p:nvGrpSpPr>
        <p:grpSpPr>
          <a:xfrm>
            <a:off x="15923059" y="2139615"/>
            <a:ext cx="6967409" cy="9294112"/>
            <a:chOff x="0" y="0"/>
            <a:chExt cx="6967408" cy="9294110"/>
          </a:xfrm>
        </p:grpSpPr>
        <p:pic>
          <p:nvPicPr>
            <p:cNvPr id="186" name="photo_2024-01-15 19.47.17.jpeg" descr="photo_2024-01-15 19.47.1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88900" y="50800"/>
              <a:ext cx="6789609" cy="90528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5" name="photo_2024-01-15 19.47.17.jpeg" descr="photo_2024-01-15 19.47.17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6967409" cy="9294111"/>
            </a:xfrm>
            <a:prstGeom prst="rect">
              <a:avLst/>
            </a:prstGeom>
            <a:effectLst/>
          </p:spPr>
        </p:pic>
      </p:grpSp>
      <p:sp>
        <p:nvSpPr>
          <p:cNvPr id="188" name="8. Пыль кухонной поверхности"/>
          <p:cNvSpPr txBox="1"/>
          <p:nvPr/>
        </p:nvSpPr>
        <p:spPr>
          <a:xfrm>
            <a:off x="16425088" y="11506200"/>
            <a:ext cx="5963349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8. Пыль кухонной поверхности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hoto_2024-01-15 18.36.34.jpeg" descr="photo_2024-01-15 18.36.34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319000" y="7529710"/>
            <a:ext cx="9341484" cy="5171532"/>
          </a:xfrm>
          <a:prstGeom prst="rect">
            <a:avLst/>
          </a:prstGeom>
          <a:ln w="9525">
            <a:round/>
          </a:ln>
        </p:spPr>
      </p:pic>
      <p:pic>
        <p:nvPicPr>
          <p:cNvPr id="191" name="photo_2024-01-15 18.36.49.jpeg" descr="photo_2024-01-15 18.36.49.jpeg"/>
          <p:cNvPicPr>
            <a:picLocks noChangeAspect="0"/>
          </p:cNvPicPr>
          <p:nvPr>
            <p:ph type="pic" idx="22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2318801" y="2244019"/>
            <a:ext cx="9341694" cy="5171643"/>
          </a:xfrm>
          <a:prstGeom prst="rect">
            <a:avLst/>
          </a:prstGeom>
          <a:ln w="9525">
            <a:round/>
          </a:ln>
        </p:spPr>
      </p:pic>
      <p:pic>
        <p:nvPicPr>
          <p:cNvPr id="192" name="photo_2024-01-15 18.36.31.jpeg" descr="photo_2024-01-15 18.36.31.jpeg"/>
          <p:cNvPicPr>
            <a:picLocks noChangeAspect="0"/>
          </p:cNvPicPr>
          <p:nvPr>
            <p:ph type="pic" idx="23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01013" y="2244019"/>
            <a:ext cx="9341826" cy="10461091"/>
          </a:xfrm>
          <a:prstGeom prst="rect">
            <a:avLst/>
          </a:prstGeom>
          <a:ln w="9525">
            <a:round/>
          </a:ln>
        </p:spPr>
      </p:pic>
      <p:sp>
        <p:nvSpPr>
          <p:cNvPr id="193" name="2. Практическая часть…"/>
          <p:cNvSpPr txBox="1"/>
          <p:nvPr/>
        </p:nvSpPr>
        <p:spPr>
          <a:xfrm>
            <a:off x="1191065" y="570674"/>
            <a:ext cx="22001870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t>2. Практическая часть</a:t>
            </a:r>
          </a:p>
          <a:p>
            <a:pPr>
              <a:defRPr cap="all"/>
            </a:pPr>
            <a:r>
              <a:t>2.1 пыль на мониторе (9), рабочем столе (10), книжной полке (11)</a:t>
            </a:r>
          </a:p>
        </p:txBody>
      </p:sp>
      <p:sp>
        <p:nvSpPr>
          <p:cNvPr id="194" name="9"/>
          <p:cNvSpPr txBox="1"/>
          <p:nvPr/>
        </p:nvSpPr>
        <p:spPr>
          <a:xfrm>
            <a:off x="1903970" y="6992033"/>
            <a:ext cx="4318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9</a:t>
            </a:r>
          </a:p>
        </p:txBody>
      </p:sp>
      <p:sp>
        <p:nvSpPr>
          <p:cNvPr id="195" name="10"/>
          <p:cNvSpPr txBox="1"/>
          <p:nvPr/>
        </p:nvSpPr>
        <p:spPr>
          <a:xfrm>
            <a:off x="21866938" y="4417090"/>
            <a:ext cx="7493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10</a:t>
            </a:r>
          </a:p>
        </p:txBody>
      </p:sp>
      <p:sp>
        <p:nvSpPr>
          <p:cNvPr id="196" name="11"/>
          <p:cNvSpPr txBox="1"/>
          <p:nvPr/>
        </p:nvSpPr>
        <p:spPr>
          <a:xfrm>
            <a:off x="21866938" y="9632950"/>
            <a:ext cx="7493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hoto_2024-01-15 18.36.36.jpeg" descr="photo_2024-01-15 18.36.36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319000" y="7529711"/>
            <a:ext cx="9341484" cy="5171531"/>
          </a:xfrm>
          <a:prstGeom prst="rect">
            <a:avLst/>
          </a:prstGeom>
          <a:ln w="9525">
            <a:round/>
          </a:ln>
        </p:spPr>
      </p:pic>
      <p:sp>
        <p:nvSpPr>
          <p:cNvPr id="199" name="2.2 Пыль под микроскопом…"/>
          <p:cNvSpPr txBox="1"/>
          <p:nvPr/>
        </p:nvSpPr>
        <p:spPr>
          <a:xfrm>
            <a:off x="1453509" y="481586"/>
            <a:ext cx="21476983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cap="all">
                <a:latin typeface="Gill Sans"/>
                <a:ea typeface="Gill Sans"/>
                <a:cs typeface="Gill Sans"/>
                <a:sym typeface="Gill Sans"/>
              </a:defRPr>
            </a:pPr>
            <a:r>
              <a:t>2.2 Пыль под микроскопом</a:t>
            </a:r>
          </a:p>
          <a:p>
            <a:pPr>
              <a:defRPr cap="all"/>
            </a:pPr>
            <a:r>
              <a:t>монитор (12), рабочий стол (13), книжная полка (14)</a:t>
            </a:r>
          </a:p>
        </p:txBody>
      </p:sp>
      <p:sp>
        <p:nvSpPr>
          <p:cNvPr id="200" name="12"/>
          <p:cNvSpPr txBox="1"/>
          <p:nvPr/>
        </p:nvSpPr>
        <p:spPr>
          <a:xfrm>
            <a:off x="1799616" y="6992033"/>
            <a:ext cx="7493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12</a:t>
            </a:r>
          </a:p>
        </p:txBody>
      </p:sp>
      <p:sp>
        <p:nvSpPr>
          <p:cNvPr id="201" name="13"/>
          <p:cNvSpPr txBox="1"/>
          <p:nvPr/>
        </p:nvSpPr>
        <p:spPr>
          <a:xfrm>
            <a:off x="21706237" y="4250849"/>
            <a:ext cx="7493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13</a:t>
            </a:r>
          </a:p>
        </p:txBody>
      </p:sp>
      <p:sp>
        <p:nvSpPr>
          <p:cNvPr id="202" name="14"/>
          <p:cNvSpPr txBox="1"/>
          <p:nvPr/>
        </p:nvSpPr>
        <p:spPr>
          <a:xfrm>
            <a:off x="21706237" y="9632950"/>
            <a:ext cx="7493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14</a:t>
            </a:r>
          </a:p>
        </p:txBody>
      </p:sp>
      <p:grpSp>
        <p:nvGrpSpPr>
          <p:cNvPr id="205" name="photo_2024-01-15 19.40.17.jpeg"/>
          <p:cNvGrpSpPr/>
          <p:nvPr/>
        </p:nvGrpSpPr>
        <p:grpSpPr>
          <a:xfrm rot="16200000">
            <a:off x="14705025" y="5792"/>
            <a:ext cx="4749492" cy="9315615"/>
            <a:chOff x="0" y="0"/>
            <a:chExt cx="4749491" cy="9315613"/>
          </a:xfrm>
        </p:grpSpPr>
        <p:pic>
          <p:nvPicPr>
            <p:cNvPr id="204" name="photo_2024-01-15 19.40.17.jpeg" descr="photo_2024-01-15 19.40.17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9465" t="10400" r="7201" b="39977"/>
            <a:stretch>
              <a:fillRect/>
            </a:stretch>
          </p:blipFill>
          <p:spPr>
            <a:xfrm>
              <a:off x="88900" y="50800"/>
              <a:ext cx="4571692" cy="90743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3" name="photo_2024-01-15 19.40.17.jpeg" descr="photo_2024-01-15 19.40.17.jpe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4749492" cy="9315615"/>
            </a:xfrm>
            <a:prstGeom prst="rect">
              <a:avLst/>
            </a:prstGeom>
            <a:effectLst/>
          </p:spPr>
        </p:pic>
      </p:grpSp>
      <p:grpSp>
        <p:nvGrpSpPr>
          <p:cNvPr id="208" name="photo_2024-01-15 18.36.52.jpeg"/>
          <p:cNvGrpSpPr/>
          <p:nvPr/>
        </p:nvGrpSpPr>
        <p:grpSpPr>
          <a:xfrm>
            <a:off x="2763045" y="2174238"/>
            <a:ext cx="9341826" cy="10461091"/>
            <a:chOff x="0" y="0"/>
            <a:chExt cx="9341825" cy="10461090"/>
          </a:xfrm>
        </p:grpSpPr>
        <p:pic>
          <p:nvPicPr>
            <p:cNvPr id="207" name="photo_2024-01-15 18.36.52.jpeg" descr="photo_2024-01-15 18.36.5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5237" t="16444" r="15237" b="25405"/>
            <a:stretch>
              <a:fillRect/>
            </a:stretch>
          </p:blipFill>
          <p:spPr>
            <a:xfrm>
              <a:off x="88900" y="50800"/>
              <a:ext cx="9164026" cy="102197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6" name="photo_2024-01-15 18.36.52.jpeg" descr="photo_2024-01-15 18.36.52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9341826" cy="1046109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2.3 пыль до и после уборки…"/>
          <p:cNvSpPr txBox="1"/>
          <p:nvPr/>
        </p:nvSpPr>
        <p:spPr>
          <a:xfrm>
            <a:off x="1453509" y="512503"/>
            <a:ext cx="2147698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cap="all" sz="7000">
                <a:latin typeface="Gill Sans"/>
                <a:ea typeface="Gill Sans"/>
                <a:cs typeface="Gill Sans"/>
                <a:sym typeface="Gill Sans"/>
              </a:defRPr>
            </a:pPr>
            <a:r>
              <a:t>2.3 пыль до и после уборки</a:t>
            </a:r>
          </a:p>
          <a:p>
            <a:pPr>
              <a:defRPr cap="all" sz="7000"/>
            </a:pPr>
          </a:p>
          <a:p>
            <a:pPr>
              <a:defRPr cap="all" sz="7000"/>
            </a:pPr>
            <a:r>
              <a:t>книжная полка</a:t>
            </a:r>
          </a:p>
        </p:txBody>
      </p:sp>
      <p:grpSp>
        <p:nvGrpSpPr>
          <p:cNvPr id="213" name="photo_2024-01-15 18.36.34.jpeg"/>
          <p:cNvGrpSpPr/>
          <p:nvPr/>
        </p:nvGrpSpPr>
        <p:grpSpPr>
          <a:xfrm>
            <a:off x="859108" y="4637424"/>
            <a:ext cx="7213624" cy="4026702"/>
            <a:chOff x="0" y="0"/>
            <a:chExt cx="7213623" cy="4026700"/>
          </a:xfrm>
        </p:grpSpPr>
        <p:pic>
          <p:nvPicPr>
            <p:cNvPr id="212" name="photo_2024-01-15 18.36.34.jpeg" descr="photo_2024-01-15 18.36.34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2315" r="0" b="5949"/>
            <a:stretch>
              <a:fillRect/>
            </a:stretch>
          </p:blipFill>
          <p:spPr>
            <a:xfrm>
              <a:off x="88899" y="50800"/>
              <a:ext cx="7035825" cy="37854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1" name="photo_2024-01-15 18.36.34.jpeg" descr="photo_2024-01-15 18.36.34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7213625" cy="4026701"/>
            </a:xfrm>
            <a:prstGeom prst="rect">
              <a:avLst/>
            </a:prstGeom>
            <a:effectLst/>
          </p:spPr>
        </p:pic>
      </p:grpSp>
      <p:grpSp>
        <p:nvGrpSpPr>
          <p:cNvPr id="216" name="photo_2024-01-15 18.36.44.jpeg"/>
          <p:cNvGrpSpPr/>
          <p:nvPr/>
        </p:nvGrpSpPr>
        <p:grpSpPr>
          <a:xfrm>
            <a:off x="8585200" y="4637424"/>
            <a:ext cx="7213614" cy="4026698"/>
            <a:chOff x="0" y="0"/>
            <a:chExt cx="7213613" cy="4026696"/>
          </a:xfrm>
        </p:grpSpPr>
        <p:pic>
          <p:nvPicPr>
            <p:cNvPr id="215" name="photo_2024-01-15 18.36.44.jpeg" descr="photo_2024-01-15 18.36.44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29804" r="0" b="0"/>
            <a:stretch>
              <a:fillRect/>
            </a:stretch>
          </p:blipFill>
          <p:spPr>
            <a:xfrm>
              <a:off x="88900" y="50800"/>
              <a:ext cx="7035814" cy="37041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" name="photo_2024-01-15 18.36.44.jpeg" descr="photo_2024-01-15 18.36.44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213614" cy="4026697"/>
            </a:xfrm>
            <a:prstGeom prst="rect">
              <a:avLst/>
            </a:prstGeom>
            <a:effectLst/>
          </p:spPr>
        </p:pic>
      </p:grpSp>
      <p:grpSp>
        <p:nvGrpSpPr>
          <p:cNvPr id="219" name="photo_2024-01-15 19.06.52.jpeg"/>
          <p:cNvGrpSpPr/>
          <p:nvPr/>
        </p:nvGrpSpPr>
        <p:grpSpPr>
          <a:xfrm>
            <a:off x="16311291" y="4637424"/>
            <a:ext cx="7213350" cy="4026555"/>
            <a:chOff x="0" y="0"/>
            <a:chExt cx="7213348" cy="4026553"/>
          </a:xfrm>
        </p:grpSpPr>
        <p:pic>
          <p:nvPicPr>
            <p:cNvPr id="218" name="photo_2024-01-15 19.06.52.jpeg" descr="photo_2024-01-15 19.06.52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2796" r="0" b="5467"/>
            <a:stretch>
              <a:fillRect/>
            </a:stretch>
          </p:blipFill>
          <p:spPr>
            <a:xfrm>
              <a:off x="88900" y="50800"/>
              <a:ext cx="7035549" cy="37852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7" name="photo_2024-01-15 19.06.52.jpeg" descr="photo_2024-01-15 19.06.52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7213349" cy="4026555"/>
            </a:xfrm>
            <a:prstGeom prst="rect">
              <a:avLst/>
            </a:prstGeom>
            <a:effectLst/>
          </p:spPr>
        </p:pic>
      </p:grpSp>
      <p:sp>
        <p:nvSpPr>
          <p:cNvPr id="220" name="до уборки"/>
          <p:cNvSpPr txBox="1"/>
          <p:nvPr/>
        </p:nvSpPr>
        <p:spPr>
          <a:xfrm>
            <a:off x="3077688" y="9626706"/>
            <a:ext cx="2776465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до уборки</a:t>
            </a:r>
          </a:p>
        </p:txBody>
      </p:sp>
      <p:sp>
        <p:nvSpPr>
          <p:cNvPr id="221" name="после сухой уборки"/>
          <p:cNvSpPr txBox="1"/>
          <p:nvPr/>
        </p:nvSpPr>
        <p:spPr>
          <a:xfrm>
            <a:off x="9544000" y="9626706"/>
            <a:ext cx="529600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после сухой уборки</a:t>
            </a:r>
          </a:p>
        </p:txBody>
      </p:sp>
      <p:sp>
        <p:nvSpPr>
          <p:cNvPr id="222" name="после влажной уборки"/>
          <p:cNvSpPr txBox="1"/>
          <p:nvPr/>
        </p:nvSpPr>
        <p:spPr>
          <a:xfrm>
            <a:off x="16926265" y="9626706"/>
            <a:ext cx="59834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после влажной уборки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ОПРОСЫ"/>
          <p:cNvSpPr txBox="1"/>
          <p:nvPr>
            <p:ph type="title"/>
          </p:nvPr>
        </p:nvSpPr>
        <p:spPr>
          <a:xfrm>
            <a:off x="830244" y="-498182"/>
            <a:ext cx="23050501" cy="3429001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pPr/>
            <a:r>
              <a:t>ОПРОСЫ</a:t>
            </a:r>
          </a:p>
        </p:txBody>
      </p:sp>
      <p:graphicFrame>
        <p:nvGraphicFramePr>
          <p:cNvPr id="225" name="3D Pie Chart"/>
          <p:cNvGraphicFramePr/>
          <p:nvPr/>
        </p:nvGraphicFramePr>
        <p:xfrm>
          <a:off x="1711486" y="4353747"/>
          <a:ext cx="5116326" cy="851002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226" name="замечаете повышение комфорта в помещении после влажной уборки?"/>
          <p:cNvSpPr txBox="1"/>
          <p:nvPr/>
        </p:nvSpPr>
        <p:spPr>
          <a:xfrm>
            <a:off x="17303813" y="2488506"/>
            <a:ext cx="640570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cap="all" sz="25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замечаете повышение комфорта в помещении после влажной уборки?</a:t>
            </a:r>
          </a:p>
        </p:txBody>
      </p:sp>
      <p:sp>
        <p:nvSpPr>
          <p:cNvPr id="227" name="замечаете ли признаки…"/>
          <p:cNvSpPr txBox="1"/>
          <p:nvPr/>
        </p:nvSpPr>
        <p:spPr>
          <a:xfrm>
            <a:off x="1498224" y="2488506"/>
            <a:ext cx="546482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замечаете ли признаки </a:t>
            </a:r>
          </a:p>
          <a:p>
            <a:pPr>
              <a:defRPr b="1" cap="all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дискомфорта в пыльном </a:t>
            </a:r>
          </a:p>
          <a:p>
            <a:pPr>
              <a:defRPr b="1" cap="all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помещении? </a:t>
            </a:r>
          </a:p>
        </p:txBody>
      </p:sp>
      <p:sp>
        <p:nvSpPr>
          <p:cNvPr id="228" name="какие методы борьбы…"/>
          <p:cNvSpPr txBox="1"/>
          <p:nvPr/>
        </p:nvSpPr>
        <p:spPr>
          <a:xfrm>
            <a:off x="9152645" y="2488506"/>
            <a:ext cx="640570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какие методы борьбы </a:t>
            </a:r>
          </a:p>
          <a:p>
            <a:pPr>
              <a:defRPr b="1" cap="all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с пылью в жилом помещении </a:t>
            </a:r>
          </a:p>
          <a:p>
            <a:pPr>
              <a:defRPr b="1" cap="all" sz="2500">
                <a:latin typeface="Gill Sans"/>
                <a:ea typeface="Gill Sans"/>
                <a:cs typeface="Gill Sans"/>
                <a:sym typeface="Gill Sans"/>
              </a:defRPr>
            </a:pPr>
            <a:r>
              <a:t>используете?</a:t>
            </a:r>
          </a:p>
        </p:txBody>
      </p:sp>
      <p:graphicFrame>
        <p:nvGraphicFramePr>
          <p:cNvPr id="229" name="3D Pie Chart"/>
          <p:cNvGraphicFramePr/>
          <p:nvPr/>
        </p:nvGraphicFramePr>
        <p:xfrm>
          <a:off x="17601699" y="4353747"/>
          <a:ext cx="5809930" cy="848462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230" name="3D Pie Chart"/>
          <p:cNvGraphicFramePr/>
          <p:nvPr/>
        </p:nvGraphicFramePr>
        <p:xfrm>
          <a:off x="7413605" y="4353747"/>
          <a:ext cx="9883779" cy="848462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литература / источники"/>
          <p:cNvSpPr txBox="1"/>
          <p:nvPr>
            <p:ph type="ctrTitle"/>
          </p:nvPr>
        </p:nvSpPr>
        <p:spPr>
          <a:xfrm>
            <a:off x="666750" y="-2407875"/>
            <a:ext cx="23050500" cy="4559301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литература / источники</a:t>
            </a:r>
          </a:p>
        </p:txBody>
      </p:sp>
      <p:sp>
        <p:nvSpPr>
          <p:cNvPr id="233" name="https://ru.wikipedia.org/wiki/%D0%9F%D1%8B%D0%BB%D1%8C…"/>
          <p:cNvSpPr txBox="1"/>
          <p:nvPr>
            <p:ph type="subTitle" idx="1"/>
          </p:nvPr>
        </p:nvSpPr>
        <p:spPr>
          <a:xfrm>
            <a:off x="666750" y="2873067"/>
            <a:ext cx="23050500" cy="9797975"/>
          </a:xfrm>
          <a:prstGeom prst="rect">
            <a:avLst/>
          </a:prstGeom>
        </p:spPr>
        <p:txBody>
          <a:bodyPr/>
          <a:lstStyle/>
          <a:p>
            <a:pPr algn="l" defTabSz="610870">
              <a:defRPr cap="all" sz="3700"/>
            </a:pPr>
            <a:r>
              <a:rPr>
                <a:hlinkClick r:id="rId2" invalidUrl="" action="" tgtFrame="" tooltip="" history="1" highlightClick="0" endSnd="0"/>
              </a:rPr>
              <a:t>https://ru.wikipedia.org/wiki/%D0%9F%D1%8B%D0%BB%D1%8C</a:t>
            </a:r>
            <a:r>
              <a:t> </a:t>
            </a:r>
          </a:p>
          <a:p>
            <a:pPr algn="l" defTabSz="610870">
              <a:defRPr cap="all" sz="3700"/>
            </a:pPr>
          </a:p>
          <a:p>
            <a:pPr algn="l" defTabSz="610870">
              <a:defRPr cap="all" sz="3700"/>
            </a:pPr>
            <a:r>
              <a:rPr>
                <a:hlinkClick r:id="rId3" invalidUrl="" action="" tgtFrame="" tooltip="" history="1" highlightClick="0" endSnd="0"/>
              </a:rPr>
              <a:t>https://tion.ru/blog/pyl-v-kvartire/</a:t>
            </a:r>
          </a:p>
          <a:p>
            <a:pPr algn="l" defTabSz="610870">
              <a:defRPr cap="all" sz="3700"/>
            </a:pPr>
          </a:p>
          <a:p>
            <a:pPr algn="l" defTabSz="610870">
              <a:defRPr cap="all" sz="3700"/>
            </a:pPr>
            <a:r>
              <a:rPr>
                <a:hlinkClick r:id="rId4" invalidUrl="" action="" tgtFrame="" tooltip="" history="1" highlightClick="0" endSnd="0"/>
              </a:rPr>
              <a:t>https://rainbow-e2.ru/usefull/vred-pyli/</a:t>
            </a:r>
          </a:p>
          <a:p>
            <a:pPr algn="l" defTabSz="610870">
              <a:defRPr cap="all" sz="3700"/>
            </a:pPr>
          </a:p>
          <a:p>
            <a:pPr algn="l" defTabSz="610870">
              <a:defRPr cap="all" sz="3700"/>
            </a:pPr>
            <a:r>
              <a:rPr>
                <a:hlinkClick r:id="rId5" invalidUrl="" action="" tgtFrame="" tooltip="" history="1" highlightClick="0" endSnd="0"/>
              </a:rPr>
              <a:t>https://www.nevcos.ru/articles/sredstvapouhoduzadomom/saprofity-i-kak-ot-nikh-izbavitsya/</a:t>
            </a:r>
          </a:p>
          <a:p>
            <a:pPr algn="l" defTabSz="610870">
              <a:defRPr cap="all" sz="3700"/>
            </a:pPr>
          </a:p>
          <a:p>
            <a:pPr algn="l" defTabSz="610870">
              <a:defRPr cap="all" sz="3700"/>
            </a:pPr>
            <a:r>
              <a:rPr>
                <a:hlinkClick r:id="rId6" invalidUrl="" action="" tgtFrame="" tooltip="" history="1" highlightClick="0" endSnd="0"/>
              </a:rPr>
              <a:t>http://allergycentr.ru/allergija-na-domashnjuju-pyl.html</a:t>
            </a:r>
          </a:p>
          <a:p>
            <a:pPr algn="l" defTabSz="610870">
              <a:defRPr cap="all" sz="3700"/>
            </a:pPr>
          </a:p>
          <a:p>
            <a:pPr algn="l" defTabSz="610870">
              <a:defRPr cap="all" sz="3700"/>
            </a:pPr>
            <a:r>
              <a:rPr>
                <a:hlinkClick r:id="rId7" invalidUrl="" action="" tgtFrame="" tooltip="" history="1" highlightClick="0" endSnd="0"/>
              </a:rPr>
              <a:t>https://mydecor.ru/how-to/design-tips/domashnii-antiseptik-7-komnatnykh-rastenii-kotorye-zashishayut-ot-virusov/</a:t>
            </a:r>
          </a:p>
          <a:p>
            <a:pPr algn="l" defTabSz="610870">
              <a:defRPr cap="all" sz="3700"/>
            </a:pPr>
          </a:p>
          <a:p>
            <a:pPr algn="l" defTabSz="610870">
              <a:defRPr cap="all" sz="3700"/>
            </a:pPr>
            <a:r>
              <a:rPr>
                <a:hlinkClick r:id="rId8" invalidUrl="" action="" tgtFrame="" tooltip="" history="1" highlightClick="0" endSnd="0"/>
              </a:rPr>
              <a:t>https://www.inmyroom.ru/posts/13505-9-rastenij-kotorye-ochistyat-vozduh-v-dome</a:t>
            </a:r>
          </a:p>
          <a:p>
            <a:pPr algn="l" defTabSz="610870">
              <a:defRPr cap="all" sz="3700"/>
            </a:pPr>
          </a:p>
          <a:p>
            <a:pPr algn="l" defTabSz="610870">
              <a:defRPr cap="all" sz="3700"/>
            </a:pPr>
            <a:r>
              <a:rPr u="sng">
                <a:hlinkClick r:id="rId9" invalidUrl="" action="" tgtFrame="" tooltip="" history="1" highlightClick="0" endSnd="0"/>
              </a:rPr>
              <a:t>https://micromed-spb.ru/products/biologicheskie-mikroskopy/Mikroskop-Mikromed-R_1_LED/</a:t>
            </a:r>
          </a:p>
          <a:p>
            <a:pPr algn="l" defTabSz="610870">
              <a:defRPr cap="all" sz="3700"/>
            </a:pPr>
          </a:p>
          <a:p>
            <a:pPr algn="l" defTabSz="610870">
              <a:defRPr cap="all" sz="3700"/>
            </a:pPr>
            <a:r>
              <a:t>Ольга Посух: Микросупергерои. Самый живучий. Изд: </a:t>
            </a:r>
            <a:r>
              <a:rPr u="sng">
                <a:solidFill>
                  <a:srgbClr val="2F2F2F"/>
                </a:solidFill>
                <a:uFill>
                  <a:solidFill>
                    <a:srgbClr val="2F2F2F"/>
                  </a:solidFill>
                </a:uFill>
                <a:hlinkClick r:id="rId10" invalidUrl="" action="" tgtFrame="" tooltip="" history="1" highlightClick="0" endSnd="0"/>
              </a:rPr>
              <a:t>Самокат</a:t>
            </a:r>
            <a:r>
              <a:t>, 2019 г.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Спасибо за внимание!"/>
          <p:cNvSpPr txBox="1"/>
          <p:nvPr>
            <p:ph type="ctrTitle"/>
          </p:nvPr>
        </p:nvSpPr>
        <p:spPr>
          <a:xfrm>
            <a:off x="946150" y="2876550"/>
            <a:ext cx="23050500" cy="45593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/>
            <a:r>
              <a:t>Спасибо за внимание!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Содержание:…"/>
          <p:cNvSpPr txBox="1"/>
          <p:nvPr>
            <p:ph type="ctrTitle"/>
          </p:nvPr>
        </p:nvSpPr>
        <p:spPr>
          <a:xfrm>
            <a:off x="1087086" y="605788"/>
            <a:ext cx="22209828" cy="12504424"/>
          </a:xfrm>
          <a:prstGeom prst="rect">
            <a:avLst/>
          </a:prstGeom>
        </p:spPr>
        <p:txBody>
          <a:bodyPr/>
          <a:lstStyle/>
          <a:p>
            <a:pPr defTabSz="371475">
              <a:defRPr sz="4050"/>
            </a:pPr>
            <a:r>
              <a:t>Содержание:</a:t>
            </a:r>
          </a:p>
          <a:p>
            <a:pPr algn="l" defTabSz="371475">
              <a:defRPr sz="4050"/>
            </a:pPr>
          </a:p>
          <a:p>
            <a:pPr algn="l" defTabSz="371475">
              <a:defRPr sz="4050"/>
            </a:pPr>
            <a:r>
              <a:t>Введение</a:t>
            </a:r>
          </a:p>
          <a:p>
            <a:pPr algn="l" defTabSz="371475">
              <a:defRPr sz="4050"/>
            </a:pPr>
            <a:r>
              <a:t>Актуальность темы, цели, задачи</a:t>
            </a:r>
          </a:p>
          <a:p>
            <a:pPr algn="l" defTabSz="371475">
              <a:defRPr sz="4050"/>
            </a:pPr>
            <a:r>
              <a:t>Объект исследования, предмет исследования, гипотеза, методы исследования</a:t>
            </a:r>
          </a:p>
          <a:p>
            <a:pPr algn="l" defTabSz="371475">
              <a:defRPr sz="4050"/>
            </a:pPr>
          </a:p>
          <a:p>
            <a:pPr algn="l" defTabSz="371475">
              <a:defRPr sz="4050"/>
            </a:pPr>
            <a:r>
              <a:t>1. Теоретическая часть</a:t>
            </a:r>
          </a:p>
          <a:p>
            <a:pPr algn="l" defTabSz="371475">
              <a:defRPr sz="4050"/>
            </a:pPr>
            <a:r>
              <a:t>1.1 Что такое пыль. состав, источники.</a:t>
            </a:r>
          </a:p>
          <a:p>
            <a:pPr algn="l" defTabSz="371475">
              <a:defRPr sz="4050"/>
            </a:pPr>
            <a:r>
              <a:t>1.2 свойства пыли и Влияние на здоровье человека</a:t>
            </a:r>
          </a:p>
          <a:p>
            <a:pPr algn="l" defTabSz="371475">
              <a:defRPr sz="4050"/>
            </a:pPr>
            <a:r>
              <a:t>13 Пылевые клещи</a:t>
            </a:r>
          </a:p>
          <a:p>
            <a:pPr algn="l" defTabSz="371475">
              <a:defRPr sz="4050"/>
            </a:pPr>
            <a:r>
              <a:t>1.4 Методы борьбы с пылью</a:t>
            </a:r>
          </a:p>
          <a:p>
            <a:pPr algn="l" defTabSz="371475">
              <a:defRPr sz="4050"/>
            </a:pPr>
            <a:r>
              <a:t>1.5 Анализ полученных результатов</a:t>
            </a:r>
          </a:p>
          <a:p>
            <a:pPr algn="l" defTabSz="371475">
              <a:defRPr sz="4050"/>
            </a:pPr>
          </a:p>
          <a:p>
            <a:pPr algn="l" defTabSz="371475">
              <a:defRPr sz="4050"/>
            </a:pPr>
            <a:r>
              <a:t>2. Практическая часть</a:t>
            </a:r>
          </a:p>
          <a:p>
            <a:pPr algn="l" defTabSz="371475">
              <a:defRPr sz="4050"/>
            </a:pPr>
            <a:r>
              <a:t>2.1 пыль на мониторе, столе, книгах</a:t>
            </a:r>
          </a:p>
          <a:p>
            <a:pPr algn="l" defTabSz="371475">
              <a:defRPr sz="4050"/>
            </a:pPr>
            <a:r>
              <a:t>2.2 Пыль под микроскопом</a:t>
            </a:r>
          </a:p>
          <a:p>
            <a:pPr algn="l" defTabSz="371475">
              <a:defRPr sz="4050"/>
            </a:pPr>
            <a:r>
              <a:t>2.3 пыль до и после уборки</a:t>
            </a:r>
          </a:p>
          <a:p>
            <a:pPr algn="l" defTabSz="371475">
              <a:defRPr sz="4050"/>
            </a:pPr>
            <a:r>
              <a:t>2.4 опросы</a:t>
            </a:r>
          </a:p>
          <a:p>
            <a:pPr algn="l" defTabSz="371475">
              <a:defRPr sz="4050"/>
            </a:pPr>
          </a:p>
          <a:p>
            <a:pPr algn="l" defTabSz="371475">
              <a:defRPr sz="4050"/>
            </a:pPr>
            <a:r>
              <a:t>Заключение</a:t>
            </a:r>
          </a:p>
          <a:p>
            <a:pPr algn="l" defTabSz="371475">
              <a:defRPr sz="4050"/>
            </a:pPr>
            <a:r>
              <a:t>литература / источники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ВВЕДЕНИЕ…"/>
          <p:cNvSpPr txBox="1"/>
          <p:nvPr>
            <p:ph type="subTitle" idx="1"/>
          </p:nvPr>
        </p:nvSpPr>
        <p:spPr>
          <a:xfrm>
            <a:off x="1315623" y="1079500"/>
            <a:ext cx="11905615" cy="11557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algn="just">
              <a:defRPr cap="all" sz="5000"/>
            </a:pPr>
          </a:p>
          <a:p>
            <a:pPr>
              <a:defRPr cap="all" sz="5000"/>
            </a:pPr>
            <a:r>
              <a:t>ВВЕДЕНИЕ</a:t>
            </a:r>
          </a:p>
          <a:p>
            <a:pPr algn="just">
              <a:defRPr cap="all" sz="5000"/>
            </a:pPr>
          </a:p>
          <a:p>
            <a:pPr algn="just">
              <a:defRPr cap="all" sz="5000"/>
            </a:pPr>
            <a:r>
              <a:t>ЗА ДЕНЬ ЧЕЛОВЕК ВДЫХАЕТ МИНИМУМ 8-10 ТЫСЯЧ ЛИТРОВ ВОЗДУХА. И В КАЖДОМ ЛИТРЕ ОКОЛО ПОЛУМИЛЛИОНА ПЫЛИНОК. ТО ЕСТЬ ЧЕРЕЗ ЛЕГКИЕ ПРОХОДИТ МИНИМУМ 4-5 МИЛЛИОНОВ ПЫЛЕВЫХ ЧАСТИЦ. </a:t>
            </a:r>
          </a:p>
          <a:p>
            <a:pPr algn="just">
              <a:defRPr cap="all" sz="5000"/>
            </a:pPr>
          </a:p>
          <a:p>
            <a:pPr algn="just">
              <a:defRPr cap="all" sz="5000"/>
            </a:pPr>
            <a:r>
              <a:t>ПЫЛЬ В КВАРТИРЕ ВРЕДИТ НЕ ТОЛЬКО ЧЕЛОВЕКУ, НО И ДОМАШНИМ ЖИВОТНЫМ, РАСТЕНИЯМ, БЫТОВОЙ ТЕХНИКЕ. </a:t>
            </a:r>
          </a:p>
        </p:txBody>
      </p:sp>
      <p:grpSp>
        <p:nvGrpSpPr>
          <p:cNvPr id="133" name="photo_2024-01-15 18.37.01.jpeg"/>
          <p:cNvGrpSpPr/>
          <p:nvPr/>
        </p:nvGrpSpPr>
        <p:grpSpPr>
          <a:xfrm flipH="1">
            <a:off x="14974647" y="2163843"/>
            <a:ext cx="7511377" cy="10019402"/>
            <a:chOff x="0" y="0"/>
            <a:chExt cx="7511376" cy="10019400"/>
          </a:xfrm>
        </p:grpSpPr>
        <p:pic>
          <p:nvPicPr>
            <p:cNvPr id="132" name="photo_2024-01-15 18.37.01.jpeg" descr="photo_2024-01-15 18.37.0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50800"/>
              <a:ext cx="7333577" cy="97781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1" name="photo_2024-01-15 18.37.01.jpeg" descr="photo_2024-01-15 18.37.01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511377" cy="100194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Актуальность темы:…"/>
          <p:cNvSpPr txBox="1"/>
          <p:nvPr>
            <p:ph type="ctrTitle"/>
          </p:nvPr>
        </p:nvSpPr>
        <p:spPr>
          <a:xfrm>
            <a:off x="525505" y="667965"/>
            <a:ext cx="14875592" cy="12380070"/>
          </a:xfrm>
          <a:prstGeom prst="rect">
            <a:avLst/>
          </a:prstGeom>
        </p:spPr>
        <p:txBody>
          <a:bodyPr/>
          <a:lstStyle/>
          <a:p>
            <a:pPr algn="just" defTabSz="701675">
              <a:defRPr b="1" sz="4250">
                <a:latin typeface="Gill Sans"/>
                <a:ea typeface="Gill Sans"/>
                <a:cs typeface="Gill Sans"/>
                <a:sym typeface="Gill Sans"/>
              </a:defRPr>
            </a:pPr>
            <a:r>
              <a:t>Актуальность темы: </a:t>
            </a:r>
          </a:p>
          <a:p>
            <a:pPr algn="just" defTabSz="701675">
              <a:defRPr sz="4250"/>
            </a:pPr>
            <a:r>
              <a:t>   недавно я прочла книгу “микросупергерои” и мне захотелось изучить пространство в доме.  самой доступной оказалась пыль, а ведь воздух — необходимая среда для дыхания человека.  важно поддерживать чистоту воздуха, чтобы избежать заболеваний. </a:t>
            </a:r>
          </a:p>
          <a:p>
            <a:pPr algn="just" defTabSz="701675">
              <a:defRPr sz="4250"/>
            </a:pPr>
          </a:p>
          <a:p>
            <a:pPr algn="just" defTabSz="701675">
              <a:defRPr b="1" sz="4250">
                <a:latin typeface="Gill Sans"/>
                <a:ea typeface="Gill Sans"/>
                <a:cs typeface="Gill Sans"/>
                <a:sym typeface="Gill Sans"/>
              </a:defRPr>
            </a:pPr>
            <a:r>
              <a:t>Цель: </a:t>
            </a:r>
          </a:p>
          <a:p>
            <a:pPr algn="just" defTabSz="701675">
              <a:defRPr sz="4250"/>
            </a:pPr>
            <a:r>
              <a:t>определить причины </a:t>
            </a:r>
          </a:p>
          <a:p>
            <a:pPr algn="just" defTabSz="701675">
              <a:defRPr sz="4250"/>
            </a:pPr>
            <a:r>
              <a:t>запыленности помещения </a:t>
            </a:r>
          </a:p>
          <a:p>
            <a:pPr algn="just" defTabSz="701675">
              <a:defRPr sz="4250"/>
            </a:pPr>
            <a:r>
              <a:t>и методы борьбы с пылью.</a:t>
            </a:r>
          </a:p>
          <a:p>
            <a:pPr algn="just" defTabSz="701675">
              <a:defRPr sz="4250"/>
            </a:pPr>
            <a:r>
              <a:t> </a:t>
            </a:r>
          </a:p>
          <a:p>
            <a:pPr algn="just" defTabSz="701675">
              <a:defRPr b="1" sz="4250">
                <a:latin typeface="Gill Sans"/>
                <a:ea typeface="Gill Sans"/>
                <a:cs typeface="Gill Sans"/>
                <a:sym typeface="Gill Sans"/>
              </a:defRPr>
            </a:pPr>
            <a:r>
              <a:t>Задачи:</a:t>
            </a:r>
          </a:p>
          <a:p>
            <a:pPr marL="978296" indent="-978296" algn="just" defTabSz="701675">
              <a:buClr>
                <a:srgbClr val="535353"/>
              </a:buClr>
              <a:buSzPct val="82000"/>
              <a:defRPr sz="4250"/>
            </a:pPr>
            <a:r>
              <a:t>установить состав пыли</a:t>
            </a:r>
          </a:p>
          <a:p>
            <a:pPr marL="978296" indent="-978296" algn="just" defTabSz="701675">
              <a:buClr>
                <a:srgbClr val="535353"/>
              </a:buClr>
              <a:buSzPct val="82000"/>
              <a:defRPr sz="4250"/>
            </a:pPr>
            <a:r>
              <a:t>выявить источники пыли</a:t>
            </a:r>
          </a:p>
          <a:p>
            <a:pPr marL="978296" indent="-978296" algn="just" defTabSz="701675">
              <a:buClr>
                <a:srgbClr val="535353"/>
              </a:buClr>
              <a:buSzPct val="82000"/>
              <a:defRPr sz="4250"/>
            </a:pPr>
            <a:r>
              <a:t>рассмотреть влияние пыли на здоровье человека</a:t>
            </a:r>
          </a:p>
          <a:p>
            <a:pPr marL="978296" indent="-978296" algn="just" defTabSz="701675">
              <a:buClr>
                <a:srgbClr val="535353"/>
              </a:buClr>
              <a:buSzPct val="82000"/>
              <a:defRPr sz="4250"/>
            </a:pPr>
            <a:r>
              <a:t>указать методы борьбы с пылью</a:t>
            </a:r>
          </a:p>
          <a:p>
            <a:pPr marL="978296" indent="-978296" algn="just" defTabSz="701675">
              <a:buClr>
                <a:srgbClr val="535353"/>
              </a:buClr>
              <a:buSzPct val="82000"/>
              <a:defRPr sz="4250"/>
            </a:pPr>
            <a:r>
              <a:t>проанализировать полученные результаты</a:t>
            </a:r>
          </a:p>
        </p:txBody>
      </p:sp>
      <p:grpSp>
        <p:nvGrpSpPr>
          <p:cNvPr id="138" name="photo_2024-01-15 18.36.55.jpeg"/>
          <p:cNvGrpSpPr/>
          <p:nvPr/>
        </p:nvGrpSpPr>
        <p:grpSpPr>
          <a:xfrm>
            <a:off x="15623134" y="1650219"/>
            <a:ext cx="7808497" cy="10415562"/>
            <a:chOff x="0" y="0"/>
            <a:chExt cx="7808495" cy="10415560"/>
          </a:xfrm>
        </p:grpSpPr>
        <p:pic>
          <p:nvPicPr>
            <p:cNvPr id="137" name="photo_2024-01-15 18.36.55.jpeg" descr="photo_2024-01-15 18.36.55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50800"/>
              <a:ext cx="7630696" cy="101742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6" name="photo_2024-01-15 18.36.55.jpeg" descr="photo_2024-01-15 18.36.55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808496" cy="10415561"/>
            </a:xfrm>
            <a:prstGeom prst="rect">
              <a:avLst/>
            </a:prstGeom>
            <a:effectLst/>
          </p:spPr>
        </p:pic>
      </p:grpSp>
      <p:grpSp>
        <p:nvGrpSpPr>
          <p:cNvPr id="141" name="cover.jpg"/>
          <p:cNvGrpSpPr/>
          <p:nvPr/>
        </p:nvGrpSpPr>
        <p:grpSpPr>
          <a:xfrm>
            <a:off x="10409559" y="4610214"/>
            <a:ext cx="4570699" cy="5747550"/>
            <a:chOff x="0" y="0"/>
            <a:chExt cx="4570697" cy="5747548"/>
          </a:xfrm>
        </p:grpSpPr>
        <p:pic>
          <p:nvPicPr>
            <p:cNvPr id="140" name="cover.jpg" descr="cover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88900" y="50800"/>
              <a:ext cx="4392897" cy="55062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9" name="cover.jpg" descr="cover.jp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4570699" cy="574754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Объект исследования: пыль…"/>
          <p:cNvSpPr txBox="1"/>
          <p:nvPr>
            <p:ph type="ctrTitle"/>
          </p:nvPr>
        </p:nvSpPr>
        <p:spPr>
          <a:xfrm>
            <a:off x="735052" y="1344378"/>
            <a:ext cx="13124028" cy="10650547"/>
          </a:xfrm>
          <a:prstGeom prst="rect">
            <a:avLst/>
          </a:prstGeom>
        </p:spPr>
        <p:txBody>
          <a:bodyPr/>
          <a:lstStyle/>
          <a:p>
            <a:pPr algn="l" defTabSz="371475">
              <a:defRPr sz="45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Объект исследования:</a:t>
            </a:r>
            <a:r>
              <a:t> пыль</a:t>
            </a:r>
          </a:p>
          <a:p>
            <a:pPr algn="l" defTabSz="371475">
              <a:defRPr sz="4500"/>
            </a:pPr>
          </a:p>
          <a:p>
            <a:pPr algn="l" defTabSz="371475">
              <a:defRPr sz="45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Предмет исследования: </a:t>
            </a:r>
            <a:r>
              <a:t>пыль как источник негативного воздействия на здоровье человека </a:t>
            </a:r>
          </a:p>
          <a:p>
            <a:pPr algn="l" defTabSz="371475">
              <a:defRPr sz="4500"/>
            </a:pPr>
          </a:p>
          <a:p>
            <a:pPr algn="l" defTabSz="371475">
              <a:defRPr sz="45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Гипотеза: </a:t>
            </a:r>
            <a:r>
              <a:t>пыль опасна для здоровья человека</a:t>
            </a:r>
          </a:p>
          <a:p>
            <a:pPr algn="l" defTabSz="371475">
              <a:defRPr sz="4500"/>
            </a:pPr>
          </a:p>
          <a:p>
            <a:pPr algn="l" defTabSz="371475">
              <a:defRPr b="1" sz="4500">
                <a:latin typeface="Gill Sans"/>
                <a:ea typeface="Gill Sans"/>
                <a:cs typeface="Gill Sans"/>
                <a:sym typeface="Gill Sans"/>
              </a:defRPr>
            </a:pPr>
            <a:r>
              <a:t>Методы исследования:</a:t>
            </a:r>
          </a:p>
          <a:p>
            <a:pPr algn="l" defTabSz="371475">
              <a:defRPr sz="4500"/>
            </a:pPr>
            <a:r>
              <a:t>теоритические  — поиск и анализ информации</a:t>
            </a:r>
          </a:p>
          <a:p>
            <a:pPr algn="l" defTabSz="371475">
              <a:defRPr sz="4500"/>
            </a:pPr>
            <a:r>
              <a:t>практические  —  наблюдение, опрос, эксперимент, исследование под микроскопом: </a:t>
            </a:r>
          </a:p>
          <a:p>
            <a:pPr algn="l" defTabSz="371475">
              <a:defRPr sz="4500"/>
            </a:pPr>
            <a:r>
              <a:t>модель Микромед р-1 (LED) (фото 1,2)</a:t>
            </a:r>
          </a:p>
        </p:txBody>
      </p:sp>
      <p:grpSp>
        <p:nvGrpSpPr>
          <p:cNvPr id="146" name="photo_2024-01-15 18.36.47.jpeg"/>
          <p:cNvGrpSpPr/>
          <p:nvPr/>
        </p:nvGrpSpPr>
        <p:grpSpPr>
          <a:xfrm>
            <a:off x="18106535" y="4655042"/>
            <a:ext cx="5492013" cy="7326917"/>
            <a:chOff x="0" y="0"/>
            <a:chExt cx="5492012" cy="7326916"/>
          </a:xfrm>
        </p:grpSpPr>
        <p:pic>
          <p:nvPicPr>
            <p:cNvPr id="145" name="photo_2024-01-15 18.36.47.jpeg" descr="photo_2024-01-15 18.36.4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471" t="10471" r="10471" b="10471"/>
            <a:stretch>
              <a:fillRect/>
            </a:stretch>
          </p:blipFill>
          <p:spPr>
            <a:xfrm>
              <a:off x="88900" y="50800"/>
              <a:ext cx="5314213" cy="70856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4" name="photo_2024-01-15 18.36.47.jpeg" descr="photo_2024-01-15 18.36.47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492013" cy="7326917"/>
            </a:xfrm>
            <a:prstGeom prst="rect">
              <a:avLst/>
            </a:prstGeom>
            <a:effectLst/>
          </p:spPr>
        </p:pic>
      </p:grpSp>
      <p:grpSp>
        <p:nvGrpSpPr>
          <p:cNvPr id="149" name="photo_2024-01-15 18.36.39.jpeg"/>
          <p:cNvGrpSpPr/>
          <p:nvPr/>
        </p:nvGrpSpPr>
        <p:grpSpPr>
          <a:xfrm>
            <a:off x="13526251" y="1166751"/>
            <a:ext cx="5492014" cy="7326918"/>
            <a:chOff x="0" y="0"/>
            <a:chExt cx="5492012" cy="7326917"/>
          </a:xfrm>
        </p:grpSpPr>
        <p:pic>
          <p:nvPicPr>
            <p:cNvPr id="148" name="photo_2024-01-15 18.36.39.jpeg" descr="photo_2024-01-15 18.36.39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8900" y="50800"/>
              <a:ext cx="5314213" cy="70856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" name="photo_2024-01-15 18.36.39.jpeg" descr="photo_2024-01-15 18.36.39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92013" cy="7326918"/>
            </a:xfrm>
            <a:prstGeom prst="rect">
              <a:avLst/>
            </a:prstGeom>
            <a:effectLst/>
          </p:spPr>
        </p:pic>
      </p:grpSp>
      <p:sp>
        <p:nvSpPr>
          <p:cNvPr id="150" name="1"/>
          <p:cNvSpPr txBox="1"/>
          <p:nvPr/>
        </p:nvSpPr>
        <p:spPr>
          <a:xfrm>
            <a:off x="16056357" y="8562628"/>
            <a:ext cx="4318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151" name="2"/>
          <p:cNvSpPr txBox="1"/>
          <p:nvPr/>
        </p:nvSpPr>
        <p:spPr>
          <a:xfrm>
            <a:off x="20636641" y="12080208"/>
            <a:ext cx="4318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1. Теоретическая часть…"/>
          <p:cNvSpPr txBox="1"/>
          <p:nvPr>
            <p:ph type="subTitle" idx="1"/>
          </p:nvPr>
        </p:nvSpPr>
        <p:spPr>
          <a:xfrm>
            <a:off x="946310" y="498281"/>
            <a:ext cx="17872623" cy="12068547"/>
          </a:xfrm>
          <a:prstGeom prst="rect">
            <a:avLst/>
          </a:prstGeom>
        </p:spPr>
        <p:txBody>
          <a:bodyPr/>
          <a:lstStyle/>
          <a:p>
            <a:pPr defTabSz="660400">
              <a:defRPr b="1" sz="6400">
                <a:latin typeface="Gill Sans"/>
                <a:ea typeface="Gill Sans"/>
                <a:cs typeface="Gill Sans"/>
                <a:sym typeface="Gill Sans"/>
              </a:defRPr>
            </a:pPr>
            <a:r>
              <a:t>1. Теоретическая часть </a:t>
            </a:r>
          </a:p>
          <a:p>
            <a:pPr defTabSz="660400">
              <a:defRPr b="1" sz="6400">
                <a:latin typeface="Gill Sans"/>
                <a:ea typeface="Gill Sans"/>
                <a:cs typeface="Gill Sans"/>
                <a:sym typeface="Gill Sans"/>
              </a:defRPr>
            </a:pPr>
            <a:r>
              <a:t>1.1 Что такое пыль. состав, источники. </a:t>
            </a:r>
          </a:p>
          <a:p>
            <a:pPr algn="l" defTabSz="660400">
              <a:defRPr sz="6400"/>
            </a:pPr>
          </a:p>
          <a:p>
            <a:pPr algn="l" defTabSz="660400">
              <a:defRPr sz="6400"/>
            </a:pPr>
            <a:r>
              <a:t>ПЫЛЬ — это мелкие твёрдые частицы органического или минерального происхождения.</a:t>
            </a:r>
          </a:p>
          <a:p>
            <a:pPr algn="l" defTabSz="660400">
              <a:defRPr sz="6400"/>
            </a:pPr>
          </a:p>
          <a:p>
            <a:pPr algn="l" defTabSz="660400">
              <a:defRPr sz="6400"/>
            </a:pPr>
            <a:r>
              <a:t>СОСТАВ ПЫЛИ В КВАРТИРЕ</a:t>
            </a:r>
          </a:p>
          <a:p>
            <a:pPr marL="1464259" indent="-1352499" algn="l" defTabSz="660400">
              <a:buClr>
                <a:srgbClr val="333333"/>
              </a:buClr>
              <a:buSzPct val="82000"/>
              <a:buFont typeface="Helvetica"/>
              <a:buChar char="•"/>
              <a:defRPr sz="6400"/>
            </a:pPr>
            <a:r>
              <a:t>минеральные частицы</a:t>
            </a:r>
          </a:p>
          <a:p>
            <a:pPr marL="1464259" indent="-1352499" algn="l" defTabSz="660400">
              <a:buClr>
                <a:srgbClr val="333333"/>
              </a:buClr>
              <a:buSzPct val="82000"/>
              <a:buFont typeface="Helvetica"/>
              <a:buChar char="•"/>
              <a:defRPr sz="6400"/>
            </a:pPr>
            <a:r>
              <a:t>текстильные и бумажные волокна</a:t>
            </a:r>
          </a:p>
          <a:p>
            <a:pPr marL="1464259" indent="-1352499" algn="l" defTabSz="660400">
              <a:buClr>
                <a:srgbClr val="333333"/>
              </a:buClr>
              <a:buSzPct val="82000"/>
              <a:buFont typeface="Helvetica"/>
              <a:buChar char="•"/>
              <a:defRPr sz="6400"/>
            </a:pPr>
            <a:r>
              <a:t>чешуйки кожи и волос</a:t>
            </a:r>
          </a:p>
          <a:p>
            <a:pPr marL="1464259" indent="-1352499" algn="l" defTabSz="660400">
              <a:buClr>
                <a:srgbClr val="333333"/>
              </a:buClr>
              <a:buSzPct val="82000"/>
              <a:buFont typeface="Helvetica"/>
              <a:buChar char="•"/>
              <a:defRPr sz="6400"/>
            </a:pPr>
            <a:r>
              <a:t>шерсть животных</a:t>
            </a:r>
          </a:p>
          <a:p>
            <a:pPr marL="1464259" indent="-1352499" algn="l" defTabSz="660400">
              <a:buClr>
                <a:srgbClr val="333333"/>
              </a:buClr>
              <a:buSzPct val="82000"/>
              <a:buFont typeface="Helvetica"/>
              <a:buChar char="•"/>
              <a:defRPr sz="6400"/>
            </a:pPr>
            <a:r>
              <a:t>цветочная пыльца (фото 3)</a:t>
            </a:r>
          </a:p>
          <a:p>
            <a:pPr marL="1464259" indent="-1352499" algn="l" defTabSz="660400">
              <a:buClr>
                <a:srgbClr val="333333"/>
              </a:buClr>
              <a:buSzPct val="82000"/>
              <a:buFont typeface="Helvetica"/>
              <a:buChar char="•"/>
              <a:defRPr sz="6400"/>
            </a:pPr>
            <a:r>
              <a:t>крупицы сажи (фото 4)</a:t>
            </a:r>
          </a:p>
        </p:txBody>
      </p:sp>
      <p:grpSp>
        <p:nvGrpSpPr>
          <p:cNvPr id="156" name="photo_2024-01-15 18.37.07.jpeg"/>
          <p:cNvGrpSpPr/>
          <p:nvPr/>
        </p:nvGrpSpPr>
        <p:grpSpPr>
          <a:xfrm rot="16200000">
            <a:off x="14704438" y="4853346"/>
            <a:ext cx="3991056" cy="5154442"/>
            <a:chOff x="0" y="0"/>
            <a:chExt cx="3991054" cy="5154441"/>
          </a:xfrm>
        </p:grpSpPr>
        <p:pic>
          <p:nvPicPr>
            <p:cNvPr id="155" name="photo_2024-01-15 18.37.07.jpeg" descr="photo_2024-01-15 18.37.0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3367"/>
            <a:stretch>
              <a:fillRect/>
            </a:stretch>
          </p:blipFill>
          <p:spPr>
            <a:xfrm>
              <a:off x="88900" y="50800"/>
              <a:ext cx="3813255" cy="49131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4" name="photo_2024-01-15 18.37.07.jpeg" descr="photo_2024-01-15 18.37.07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3991055" cy="5154443"/>
            </a:xfrm>
            <a:prstGeom prst="rect">
              <a:avLst/>
            </a:prstGeom>
            <a:effectLst/>
          </p:spPr>
        </p:pic>
      </p:grpSp>
      <p:grpSp>
        <p:nvGrpSpPr>
          <p:cNvPr id="159" name="photo_2024-01-15 18.36.27.jpeg"/>
          <p:cNvGrpSpPr/>
          <p:nvPr/>
        </p:nvGrpSpPr>
        <p:grpSpPr>
          <a:xfrm rot="16200000">
            <a:off x="18325978" y="7065797"/>
            <a:ext cx="4397860" cy="5154442"/>
            <a:chOff x="0" y="0"/>
            <a:chExt cx="4397859" cy="5154440"/>
          </a:xfrm>
        </p:grpSpPr>
        <p:pic>
          <p:nvPicPr>
            <p:cNvPr id="158" name="photo_2024-01-15 18.36.27.jpeg" descr="photo_2024-01-15 18.36.27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12682"/>
            <a:stretch>
              <a:fillRect/>
            </a:stretch>
          </p:blipFill>
          <p:spPr>
            <a:xfrm>
              <a:off x="88899" y="50800"/>
              <a:ext cx="4220061" cy="49131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7" name="photo_2024-01-15 18.36.27.jpeg" descr="photo_2024-01-15 18.36.27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397860" cy="5154441"/>
            </a:xfrm>
            <a:prstGeom prst="rect">
              <a:avLst/>
            </a:prstGeom>
            <a:effectLst/>
          </p:spPr>
        </p:pic>
      </p:grpSp>
      <p:sp>
        <p:nvSpPr>
          <p:cNvPr id="160" name="3"/>
          <p:cNvSpPr txBox="1"/>
          <p:nvPr/>
        </p:nvSpPr>
        <p:spPr>
          <a:xfrm>
            <a:off x="16484066" y="9518863"/>
            <a:ext cx="4318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</a:t>
            </a:r>
          </a:p>
        </p:txBody>
      </p:sp>
      <p:sp>
        <p:nvSpPr>
          <p:cNvPr id="161" name="4"/>
          <p:cNvSpPr txBox="1"/>
          <p:nvPr/>
        </p:nvSpPr>
        <p:spPr>
          <a:xfrm>
            <a:off x="20309008" y="12011905"/>
            <a:ext cx="4318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источники пыли…"/>
          <p:cNvSpPr txBox="1"/>
          <p:nvPr>
            <p:ph type="subTitle" idx="1"/>
          </p:nvPr>
        </p:nvSpPr>
        <p:spPr>
          <a:xfrm>
            <a:off x="673100" y="771491"/>
            <a:ext cx="16127042" cy="12068547"/>
          </a:xfrm>
          <a:prstGeom prst="rect">
            <a:avLst/>
          </a:prstGeom>
        </p:spPr>
        <p:txBody>
          <a:bodyPr/>
          <a:lstStyle/>
          <a:p>
            <a:pPr defTabSz="602615">
              <a:defRPr b="1" cap="all" sz="5110">
                <a:latin typeface="Gill Sans"/>
                <a:ea typeface="Gill Sans"/>
                <a:cs typeface="Gill Sans"/>
                <a:sym typeface="Gill Sans"/>
              </a:defRPr>
            </a:pPr>
            <a:r>
              <a:t>источники пыли</a:t>
            </a:r>
          </a:p>
          <a:p>
            <a:pPr defTabSz="602615">
              <a:defRPr cap="all" sz="5110"/>
            </a:pPr>
          </a:p>
          <a:p>
            <a:pPr algn="l" defTabSz="602615">
              <a:defRPr cap="all" sz="511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Неорганические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840184" indent="-840184" algn="l" defTabSz="602615">
              <a:buClr>
                <a:srgbClr val="535353"/>
              </a:buClr>
              <a:buSzPct val="82000"/>
              <a:buChar char="•"/>
              <a:defRPr cap="all" sz="5110"/>
            </a:pPr>
            <a:r>
              <a:t>автомобильный смог</a:t>
            </a:r>
          </a:p>
          <a:p>
            <a:pPr marL="840184" indent="-840184" algn="l" defTabSz="602615">
              <a:buClr>
                <a:srgbClr val="535353"/>
              </a:buClr>
              <a:buSzPct val="82000"/>
              <a:buChar char="•"/>
              <a:defRPr cap="all" sz="5110"/>
            </a:pPr>
            <a:r>
              <a:t>побелка</a:t>
            </a:r>
          </a:p>
          <a:p>
            <a:pPr marL="840184" indent="-840184" algn="l" defTabSz="602615">
              <a:buClr>
                <a:srgbClr val="535353"/>
              </a:buClr>
              <a:buSzPct val="82000"/>
              <a:buChar char="•"/>
              <a:defRPr cap="all" sz="5110"/>
            </a:pPr>
            <a:r>
              <a:t>разрушающаяся краска на стенах </a:t>
            </a:r>
          </a:p>
          <a:p>
            <a:pPr marL="840184" indent="-840184" algn="l" defTabSz="602615">
              <a:buClr>
                <a:srgbClr val="535353"/>
              </a:buClr>
              <a:buSzPct val="82000"/>
              <a:buChar char="•"/>
              <a:defRPr cap="all" sz="5110"/>
            </a:pPr>
            <a:r>
              <a:t>строительные материалы домов (фото 5)</a:t>
            </a:r>
          </a:p>
          <a:p>
            <a:pPr marL="840184" indent="-840184" algn="l" defTabSz="602615">
              <a:buClr>
                <a:srgbClr val="535353"/>
              </a:buClr>
              <a:buSzPct val="82000"/>
              <a:buChar char="•"/>
              <a:defRPr cap="all" sz="5110"/>
            </a:pPr>
            <a:r>
              <a:t>набивка мягкой мебели</a:t>
            </a:r>
          </a:p>
          <a:p>
            <a:pPr marL="840184" indent="-840184" algn="l" defTabSz="602615">
              <a:buClr>
                <a:srgbClr val="535353"/>
              </a:buClr>
              <a:buSzPct val="82000"/>
              <a:buChar char="•"/>
              <a:defRPr cap="all" sz="5110"/>
            </a:pPr>
            <a:r>
              <a:t>книги</a:t>
            </a:r>
          </a:p>
          <a:p>
            <a:pPr algn="l" defTabSz="602615">
              <a:defRPr cap="all" sz="5110"/>
            </a:pPr>
          </a:p>
          <a:p>
            <a:pPr algn="l" defTabSz="602615">
              <a:defRPr cap="all" sz="511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Органические составляющие пыли</a:t>
            </a:r>
            <a:r>
              <a:t> </a:t>
            </a:r>
          </a:p>
          <a:p>
            <a:pPr marL="840184" indent="-840184" algn="l" defTabSz="602615">
              <a:buClr>
                <a:srgbClr val="535353"/>
              </a:buClr>
              <a:buSzPct val="82000"/>
              <a:buChar char="•"/>
              <a:defRPr cap="all" sz="5110"/>
            </a:pPr>
            <a:r>
              <a:t>ворсинки ковров</a:t>
            </a:r>
          </a:p>
          <a:p>
            <a:pPr marL="840184" indent="-840184" algn="l" defTabSz="602615">
              <a:buClr>
                <a:srgbClr val="535353"/>
              </a:buClr>
              <a:buSzPct val="82000"/>
              <a:buChar char="•"/>
              <a:defRPr cap="all" sz="5110"/>
            </a:pPr>
            <a:r>
              <a:t>ветхая одежда </a:t>
            </a:r>
          </a:p>
          <a:p>
            <a:pPr marL="840184" indent="-840184" algn="l" defTabSz="602615">
              <a:buClr>
                <a:srgbClr val="535353"/>
              </a:buClr>
              <a:buSzPct val="82000"/>
              <a:buChar char="•"/>
              <a:defRPr cap="all" sz="5110"/>
            </a:pPr>
            <a:r>
              <a:t>пух, перья из подушек </a:t>
            </a:r>
          </a:p>
          <a:p>
            <a:pPr marL="840184" indent="-840184" algn="l" defTabSz="602615">
              <a:buClr>
                <a:srgbClr val="535353"/>
              </a:buClr>
              <a:buSzPct val="82000"/>
              <a:buChar char="•"/>
              <a:defRPr cap="all" sz="5110"/>
            </a:pPr>
            <a:r>
              <a:t>шерсть домашних любимцев</a:t>
            </a:r>
          </a:p>
          <a:p>
            <a:pPr marL="840184" indent="-840184" algn="l" defTabSz="602615">
              <a:buClr>
                <a:srgbClr val="535353"/>
              </a:buClr>
              <a:buSzPct val="82000"/>
              <a:buChar char="•"/>
              <a:defRPr cap="all" sz="5110"/>
            </a:pPr>
            <a:r>
              <a:t>микрочастички кожи и волоски человека</a:t>
            </a:r>
          </a:p>
        </p:txBody>
      </p:sp>
      <p:sp>
        <p:nvSpPr>
          <p:cNvPr id="164" name="5"/>
          <p:cNvSpPr txBox="1"/>
          <p:nvPr/>
        </p:nvSpPr>
        <p:spPr>
          <a:xfrm>
            <a:off x="20368770" y="10133586"/>
            <a:ext cx="4318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5</a:t>
            </a:r>
          </a:p>
        </p:txBody>
      </p:sp>
      <p:grpSp>
        <p:nvGrpSpPr>
          <p:cNvPr id="167" name="photo_2024-01-15 18.36.36.jpeg"/>
          <p:cNvGrpSpPr/>
          <p:nvPr/>
        </p:nvGrpSpPr>
        <p:grpSpPr>
          <a:xfrm>
            <a:off x="17456167" y="3712846"/>
            <a:ext cx="6257008" cy="6185838"/>
            <a:chOff x="0" y="0"/>
            <a:chExt cx="6257007" cy="6185836"/>
          </a:xfrm>
        </p:grpSpPr>
        <p:pic>
          <p:nvPicPr>
            <p:cNvPr id="166" name="photo_2024-01-15 18.36.36.jpeg" descr="photo_2024-01-15 18.36.36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26661"/>
            <a:stretch>
              <a:fillRect/>
            </a:stretch>
          </p:blipFill>
          <p:spPr>
            <a:xfrm>
              <a:off x="88900" y="50800"/>
              <a:ext cx="6079208" cy="59445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" name="photo_2024-01-15 18.36.36.jpeg" descr="photo_2024-01-15 18.36.36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257008" cy="618583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1.2 свойства пыли и Влияние на здоровье человека…"/>
          <p:cNvSpPr txBox="1"/>
          <p:nvPr>
            <p:ph type="subTitle" idx="1"/>
          </p:nvPr>
        </p:nvSpPr>
        <p:spPr>
          <a:xfrm>
            <a:off x="461842" y="1559834"/>
            <a:ext cx="17051072" cy="10596332"/>
          </a:xfrm>
          <a:prstGeom prst="rect">
            <a:avLst/>
          </a:prstGeom>
        </p:spPr>
        <p:txBody>
          <a:bodyPr/>
          <a:lstStyle/>
          <a:p>
            <a:pPr defTabSz="701675">
              <a:defRPr b="1" cap="all" sz="4250">
                <a:latin typeface="Gill Sans"/>
                <a:ea typeface="Gill Sans"/>
                <a:cs typeface="Gill Sans"/>
                <a:sym typeface="Gill Sans"/>
              </a:defRPr>
            </a:pPr>
            <a:r>
              <a:t>1.2 свойства пыли и Влияние на здоровье человека</a:t>
            </a:r>
          </a:p>
          <a:p>
            <a:pPr defTabSz="701675">
              <a:defRPr cap="all" sz="4250"/>
            </a:pPr>
          </a:p>
          <a:p>
            <a:pPr algn="l" defTabSz="701675">
              <a:defRPr cap="all" sz="4250"/>
            </a:pPr>
            <a:r>
              <a:t>Крупные частицы пыли переносят на себе множество микробов, бактерий и домашних клещей.</a:t>
            </a:r>
          </a:p>
          <a:p>
            <a:pPr algn="l" defTabSz="701675">
              <a:defRPr cap="all" sz="4250"/>
            </a:pPr>
          </a:p>
          <a:p>
            <a:pPr algn="l" defTabSz="701675">
              <a:defRPr cap="all" sz="4250"/>
            </a:pPr>
            <a:r>
              <a:t>самый распространенный вред бытовой пыли (фото 6) — это аллергия. </a:t>
            </a:r>
          </a:p>
          <a:p>
            <a:pPr algn="l" defTabSz="701675">
              <a:defRPr cap="all" sz="4250"/>
            </a:pPr>
            <a:r>
              <a:t>статистика говорит, что аллергия на пыль наблюдается у каждого десятого жителя Земли. </a:t>
            </a:r>
          </a:p>
          <a:p>
            <a:pPr algn="l" defTabSz="701675">
              <a:defRPr cap="all" sz="4250"/>
            </a:pPr>
            <a:r>
              <a:t>она опасна аллергическими дерматитами, заболеваниями слизистых,  может спровоцировать развитие бронхиальной астмы.</a:t>
            </a:r>
          </a:p>
          <a:p>
            <a:pPr algn="l" defTabSz="701675">
              <a:defRPr cap="all" sz="4250"/>
            </a:pPr>
          </a:p>
          <a:p>
            <a:pPr algn="l" defTabSz="701675">
              <a:defRPr cap="all" sz="4250"/>
            </a:pPr>
            <a:r>
              <a:t>аллергию на пыль чаще всего вызывает не флора, а фауна — насекомые, обитающие в каждом комочке пыли.</a:t>
            </a:r>
          </a:p>
        </p:txBody>
      </p:sp>
      <p:grpSp>
        <p:nvGrpSpPr>
          <p:cNvPr id="172" name="photo_2024-01-15 18.37.07.jpeg"/>
          <p:cNvGrpSpPr/>
          <p:nvPr/>
        </p:nvGrpSpPr>
        <p:grpSpPr>
          <a:xfrm>
            <a:off x="17678638" y="3149514"/>
            <a:ext cx="5734387" cy="7416972"/>
            <a:chOff x="0" y="0"/>
            <a:chExt cx="5734385" cy="7416971"/>
          </a:xfrm>
        </p:grpSpPr>
        <p:pic>
          <p:nvPicPr>
            <p:cNvPr id="171" name="photo_2024-01-15 18.37.07.jpeg" descr="photo_2024-01-15 18.37.0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3146"/>
            <a:stretch>
              <a:fillRect/>
            </a:stretch>
          </p:blipFill>
          <p:spPr>
            <a:xfrm>
              <a:off x="88900" y="50800"/>
              <a:ext cx="5556586" cy="71756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0" name="photo_2024-01-15 18.37.07.jpeg" descr="photo_2024-01-15 18.37.07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734387" cy="7416973"/>
            </a:xfrm>
            <a:prstGeom prst="rect">
              <a:avLst/>
            </a:prstGeom>
            <a:effectLst/>
          </p:spPr>
        </p:pic>
      </p:grpSp>
      <p:sp>
        <p:nvSpPr>
          <p:cNvPr id="173" name="6"/>
          <p:cNvSpPr txBox="1"/>
          <p:nvPr/>
        </p:nvSpPr>
        <p:spPr>
          <a:xfrm>
            <a:off x="20329932" y="10678298"/>
            <a:ext cx="4318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1.3 пылевые клещи"/>
          <p:cNvSpPr txBox="1"/>
          <p:nvPr>
            <p:ph type="ctrTitle"/>
          </p:nvPr>
        </p:nvSpPr>
        <p:spPr>
          <a:xfrm>
            <a:off x="666750" y="-2354943"/>
            <a:ext cx="23050500" cy="4559301"/>
          </a:xfrm>
          <a:prstGeom prst="rect">
            <a:avLst/>
          </a:prstGeom>
        </p:spPr>
        <p:txBody>
          <a:bodyPr/>
          <a:lstStyle>
            <a:lvl1pPr>
              <a:defRPr b="1" sz="7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1.3 пылевые клещи</a:t>
            </a:r>
          </a:p>
        </p:txBody>
      </p:sp>
      <p:grpSp>
        <p:nvGrpSpPr>
          <p:cNvPr id="178" name="scale_1200.png"/>
          <p:cNvGrpSpPr/>
          <p:nvPr/>
        </p:nvGrpSpPr>
        <p:grpSpPr>
          <a:xfrm>
            <a:off x="687545" y="2958188"/>
            <a:ext cx="10708524" cy="7939324"/>
            <a:chOff x="0" y="0"/>
            <a:chExt cx="10708522" cy="7939323"/>
          </a:xfrm>
        </p:grpSpPr>
        <p:pic>
          <p:nvPicPr>
            <p:cNvPr id="177" name="scale_1200.png" descr="scale_120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8900" y="50800"/>
              <a:ext cx="10530723" cy="76980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scale_1200.png" descr="scale_1200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708523" cy="7939324"/>
            </a:xfrm>
            <a:prstGeom prst="rect">
              <a:avLst/>
            </a:prstGeom>
            <a:effectLst/>
          </p:spPr>
        </p:pic>
      </p:grpSp>
      <p:sp>
        <p:nvSpPr>
          <p:cNvPr id="179" name="клещи-сапрофиты (фото 7) очень малы — самые крупные едва дотягивают до 0,5 мм.…"/>
          <p:cNvSpPr txBox="1"/>
          <p:nvPr>
            <p:ph type="subTitle" sz="half" idx="1"/>
          </p:nvPr>
        </p:nvSpPr>
        <p:spPr>
          <a:xfrm>
            <a:off x="11592297" y="2349483"/>
            <a:ext cx="12621921" cy="9756922"/>
          </a:xfrm>
          <a:prstGeom prst="rect">
            <a:avLst/>
          </a:prstGeom>
        </p:spPr>
        <p:txBody>
          <a:bodyPr/>
          <a:lstStyle/>
          <a:p>
            <a:pPr defTabSz="354965">
              <a:defRPr cap="all" sz="3870"/>
            </a:pPr>
          </a:p>
          <a:p>
            <a:pPr defTabSz="354965">
              <a:defRPr cap="all" sz="3870"/>
            </a:pPr>
            <a:r>
              <a:t>     клещи-сапрофиты (фото 7) очень малы — самые крупные едва дотягивают до 0,5 мм. </a:t>
            </a:r>
          </a:p>
          <a:p>
            <a:pPr defTabSz="354965">
              <a:defRPr cap="all" sz="3870"/>
            </a:pPr>
          </a:p>
          <a:p>
            <a:pPr defTabSz="354965">
              <a:defRPr cap="all" sz="3870"/>
            </a:pPr>
            <a:r>
              <a:t>Они не кусаются, не паразитируют на людях.  </a:t>
            </a:r>
          </a:p>
          <a:p>
            <a:pPr defTabSz="354965">
              <a:defRPr cap="all" sz="3870"/>
            </a:pPr>
            <a:r>
              <a:t>В 1 грамме домашней пыли их около 500 штук, </a:t>
            </a:r>
          </a:p>
          <a:p>
            <a:pPr defTabSz="354965">
              <a:defRPr cap="all" sz="3870"/>
            </a:pPr>
            <a:r>
              <a:t>а обычная кровать — родной дом для 2 миллионов таких клещей. </a:t>
            </a:r>
          </a:p>
          <a:p>
            <a:pPr defTabSz="354965">
              <a:defRPr cap="all" sz="3870"/>
            </a:pPr>
          </a:p>
          <a:p>
            <a:pPr defTabSz="354965">
              <a:defRPr cap="all" sz="3870"/>
            </a:pPr>
            <a:r>
              <a:t>но сапрофиты способны серьезно навредить здоровью. Отходы их жизнедеятельности состоят из гуанина — сильнейшего аллергена, который может провоцировать аллергический насморк, конъюнктивит и даже астму.</a:t>
            </a:r>
          </a:p>
          <a:p>
            <a:pPr defTabSz="354965">
              <a:defRPr cap="all" sz="3870"/>
            </a:pPr>
            <a:r>
              <a:t>                                                          </a:t>
            </a:r>
          </a:p>
        </p:txBody>
      </p:sp>
      <p:sp>
        <p:nvSpPr>
          <p:cNvPr id="180" name="7"/>
          <p:cNvSpPr txBox="1"/>
          <p:nvPr/>
        </p:nvSpPr>
        <p:spPr>
          <a:xfrm>
            <a:off x="5825907" y="11226426"/>
            <a:ext cx="4318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